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8" r:id="rId3"/>
    <p:sldId id="257" r:id="rId4"/>
    <p:sldId id="283" r:id="rId5"/>
    <p:sldId id="284" r:id="rId6"/>
    <p:sldId id="285" r:id="rId7"/>
    <p:sldId id="259" r:id="rId8"/>
    <p:sldId id="260" r:id="rId9"/>
    <p:sldId id="261" r:id="rId10"/>
    <p:sldId id="262" r:id="rId11"/>
    <p:sldId id="264" r:id="rId12"/>
    <p:sldId id="272" r:id="rId13"/>
    <p:sldId id="265" r:id="rId14"/>
    <p:sldId id="266" r:id="rId15"/>
    <p:sldId id="267" r:id="rId16"/>
    <p:sldId id="273" r:id="rId17"/>
    <p:sldId id="276" r:id="rId18"/>
    <p:sldId id="277" r:id="rId19"/>
    <p:sldId id="275" r:id="rId20"/>
    <p:sldId id="274" r:id="rId21"/>
    <p:sldId id="286" r:id="rId22"/>
    <p:sldId id="279" r:id="rId23"/>
    <p:sldId id="280" r:id="rId24"/>
    <p:sldId id="281" r:id="rId25"/>
    <p:sldId id="282" r:id="rId26"/>
    <p:sldId id="269" r:id="rId27"/>
    <p:sldId id="278" r:id="rId28"/>
    <p:sldId id="271" r:id="rId29"/>
  </p:sldIdLst>
  <p:sldSz cx="9144000" cy="5143500" type="screen16x9"/>
  <p:notesSz cx="6858000" cy="9144000"/>
  <p:embeddedFontLst>
    <p:embeddedFont>
      <p:font typeface="Merriweather" charset="0"/>
      <p:regular r:id="rId31"/>
      <p:bold r:id="rId32"/>
      <p:italic r:id="rId33"/>
      <p:boldItalic r:id="rId34"/>
    </p:embeddedFont>
    <p:embeddedFont>
      <p:font typeface="Roboto" charset="0"/>
      <p:regular r:id="rId35"/>
      <p:bold r:id="rId36"/>
      <p:italic r:id="rId37"/>
      <p:boldItalic r:id="rId38"/>
    </p:embeddedFont>
    <p:embeddedFont>
      <p:font typeface="Corbel" pitchFamily="34" charset="0"/>
      <p:regular r:id="rId39"/>
      <p:bold r:id="rId40"/>
      <p:italic r:id="rId41"/>
      <p:boldItalic r:id="rId42"/>
    </p:embeddedFont>
    <p:embeddedFont>
      <p:font typeface="Calibri"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B628F813-D86C-4290-9ADE-CF5D692DDB40}">
  <a:tblStyle styleId="{B628F813-D86C-4290-9ADE-CF5D692DDB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3522" autoAdjust="0"/>
    <p:restoredTop sz="94660"/>
  </p:normalViewPr>
  <p:slideViewPr>
    <p:cSldViewPr snapToGrid="0">
      <p:cViewPr>
        <p:scale>
          <a:sx n="100" d="100"/>
          <a:sy n="100" d="100"/>
        </p:scale>
        <p:origin x="-1032" y="-259"/>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c0dfd6f23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c0dfd6f23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0dfd6f232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0dfd6f23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c088054374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c088054374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c088054374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c088054374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c088054374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c088054374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c088054374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c08805437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c088054374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c088054374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08805437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08805437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d044e62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d044e62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c0dfd6f2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c0dfd6f2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0dfd6f232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0dfd6f23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c0dfd6f23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c0dfd6f23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4.xml"/><Relationship Id="rId1" Type="http://schemas.openxmlformats.org/officeDocument/2006/relationships/video" Target="file:///C:\Users\INTEL\Downloads\1-u3juulvs-7nlg-ofjbuzcn-t7ov-ytzzm54k-uc0n_Wa4MKlUh_gW1E.mp4"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Group Id: 13</a:t>
            </a:r>
            <a:endParaRPr/>
          </a:p>
        </p:txBody>
      </p:sp>
      <p:sp>
        <p:nvSpPr>
          <p:cNvPr id="65" name="Google Shape;65;p13"/>
          <p:cNvSpPr txBox="1">
            <a:spLocks noGrp="1"/>
          </p:cNvSpPr>
          <p:nvPr>
            <p:ph type="subTitle" idx="1"/>
          </p:nvPr>
        </p:nvSpPr>
        <p:spPr>
          <a:xfrm>
            <a:off x="311700" y="1878527"/>
            <a:ext cx="8337900" cy="241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900" dirty="0">
                <a:solidFill>
                  <a:schemeClr val="accent1"/>
                </a:solidFill>
                <a:latin typeface="Merriweather"/>
                <a:ea typeface="Merriweather"/>
                <a:cs typeface="Merriweather"/>
                <a:sym typeface="Merriweather"/>
              </a:rPr>
              <a:t>Guide: Prof. </a:t>
            </a:r>
            <a:r>
              <a:rPr lang="en-GB" sz="1900" dirty="0" err="1">
                <a:solidFill>
                  <a:schemeClr val="accent1"/>
                </a:solidFill>
                <a:latin typeface="Merriweather"/>
                <a:ea typeface="Merriweather"/>
                <a:cs typeface="Merriweather"/>
                <a:sym typeface="Merriweather"/>
              </a:rPr>
              <a:t>Rachana</a:t>
            </a:r>
            <a:r>
              <a:rPr lang="en-GB" sz="1900" dirty="0">
                <a:solidFill>
                  <a:schemeClr val="accent1"/>
                </a:solidFill>
                <a:latin typeface="Merriweather"/>
                <a:ea typeface="Merriweather"/>
                <a:cs typeface="Merriweather"/>
                <a:sym typeface="Merriweather"/>
              </a:rPr>
              <a:t> R. </a:t>
            </a:r>
            <a:r>
              <a:rPr lang="en-GB" sz="1900" dirty="0" err="1">
                <a:solidFill>
                  <a:schemeClr val="accent1"/>
                </a:solidFill>
                <a:latin typeface="Merriweather"/>
                <a:ea typeface="Merriweather"/>
                <a:cs typeface="Merriweather"/>
                <a:sym typeface="Merriweather"/>
              </a:rPr>
              <a:t>Chhajed</a:t>
            </a:r>
            <a:endParaRPr sz="1900">
              <a:solidFill>
                <a:schemeClr val="accent1"/>
              </a:solidFill>
              <a:latin typeface="Merriweather"/>
              <a:ea typeface="Merriweather"/>
              <a:cs typeface="Merriweather"/>
              <a:sym typeface="Merriweather"/>
            </a:endParaRPr>
          </a:p>
          <a:p>
            <a:pPr marL="0" lvl="0" indent="0" algn="l" rtl="0">
              <a:spcBef>
                <a:spcPts val="0"/>
              </a:spcBef>
              <a:spcAft>
                <a:spcPts val="0"/>
              </a:spcAft>
              <a:buNone/>
            </a:pPr>
            <a:endParaRPr sz="1500">
              <a:solidFill>
                <a:srgbClr val="000000"/>
              </a:solidFill>
              <a:latin typeface="Merriweather"/>
              <a:ea typeface="Merriweather"/>
              <a:cs typeface="Merriweather"/>
              <a:sym typeface="Merriweather"/>
            </a:endParaRPr>
          </a:p>
          <a:p>
            <a:pPr marL="0" lvl="0" indent="0" algn="l" rtl="0">
              <a:spcBef>
                <a:spcPts val="0"/>
              </a:spcBef>
              <a:spcAft>
                <a:spcPts val="0"/>
              </a:spcAft>
              <a:buNone/>
            </a:pPr>
            <a:endParaRPr sz="1500">
              <a:solidFill>
                <a:srgbClr val="000000"/>
              </a:solidFill>
              <a:latin typeface="Merriweather"/>
              <a:ea typeface="Merriweather"/>
              <a:cs typeface="Merriweather"/>
              <a:sym typeface="Merriweather"/>
            </a:endParaRPr>
          </a:p>
          <a:p>
            <a:pPr marL="0" lvl="0" indent="0" algn="r" rtl="0">
              <a:spcBef>
                <a:spcPts val="0"/>
              </a:spcBef>
              <a:spcAft>
                <a:spcPts val="0"/>
              </a:spcAft>
              <a:buClr>
                <a:schemeClr val="lt1"/>
              </a:buClr>
              <a:buSzPts val="1600"/>
              <a:buFont typeface="Arial"/>
              <a:buNone/>
            </a:pPr>
            <a:r>
              <a:rPr lang="en-GB" sz="1500" dirty="0">
                <a:solidFill>
                  <a:srgbClr val="FFFFFF"/>
                </a:solidFill>
                <a:latin typeface="Merriweather"/>
                <a:ea typeface="Merriweather"/>
                <a:cs typeface="Merriweather"/>
                <a:sym typeface="Merriweather"/>
              </a:rPr>
              <a:t>By:</a:t>
            </a:r>
            <a:endParaRPr sz="1500">
              <a:solidFill>
                <a:srgbClr val="FFFFFF"/>
              </a:solidFill>
              <a:latin typeface="Merriweather"/>
              <a:ea typeface="Merriweather"/>
              <a:cs typeface="Merriweather"/>
              <a:sym typeface="Merriweather"/>
            </a:endParaRPr>
          </a:p>
          <a:p>
            <a:pPr marL="0" lvl="0" indent="0" algn="r" rtl="0">
              <a:spcBef>
                <a:spcPts val="0"/>
              </a:spcBef>
              <a:spcAft>
                <a:spcPts val="0"/>
              </a:spcAft>
              <a:buClr>
                <a:schemeClr val="lt1"/>
              </a:buClr>
              <a:buSzPts val="1600"/>
              <a:buFont typeface="Arial"/>
              <a:buNone/>
            </a:pPr>
            <a:endParaRPr sz="1500">
              <a:solidFill>
                <a:srgbClr val="FFFFFF"/>
              </a:solidFill>
              <a:latin typeface="Merriweather"/>
              <a:ea typeface="Merriweather"/>
              <a:cs typeface="Merriweather"/>
              <a:sym typeface="Merriweather"/>
            </a:endParaRPr>
          </a:p>
          <a:p>
            <a:pPr marL="0" lvl="0" indent="0" algn="r" rtl="0">
              <a:spcBef>
                <a:spcPts val="0"/>
              </a:spcBef>
              <a:spcAft>
                <a:spcPts val="0"/>
              </a:spcAft>
              <a:buClr>
                <a:schemeClr val="lt1"/>
              </a:buClr>
              <a:buSzPts val="1600"/>
              <a:buFont typeface="Arial"/>
              <a:buNone/>
            </a:pPr>
            <a:r>
              <a:rPr lang="en-GB" sz="1500" dirty="0">
                <a:solidFill>
                  <a:srgbClr val="FFFFFF"/>
                </a:solidFill>
                <a:latin typeface="Merriweather"/>
                <a:ea typeface="Merriweather"/>
                <a:cs typeface="Merriweather"/>
                <a:sym typeface="Merriweather"/>
              </a:rPr>
              <a:t>Komal Parmar (BE IX - 43145)</a:t>
            </a:r>
            <a:endParaRPr sz="1500">
              <a:solidFill>
                <a:srgbClr val="FFFFFF"/>
              </a:solidFill>
              <a:latin typeface="Merriweather"/>
              <a:ea typeface="Merriweather"/>
              <a:cs typeface="Merriweather"/>
              <a:sym typeface="Merriweather"/>
            </a:endParaRPr>
          </a:p>
          <a:p>
            <a:pPr marL="0" lvl="0" indent="0" algn="r" rtl="0">
              <a:spcBef>
                <a:spcPts val="0"/>
              </a:spcBef>
              <a:spcAft>
                <a:spcPts val="0"/>
              </a:spcAft>
              <a:buClr>
                <a:schemeClr val="lt1"/>
              </a:buClr>
              <a:buSzPts val="1600"/>
              <a:buFont typeface="Arial"/>
              <a:buNone/>
            </a:pPr>
            <a:r>
              <a:rPr lang="en-GB" sz="1500" dirty="0">
                <a:solidFill>
                  <a:srgbClr val="FFFFFF"/>
                </a:solidFill>
                <a:latin typeface="Merriweather"/>
                <a:ea typeface="Merriweather"/>
                <a:cs typeface="Merriweather"/>
                <a:sym typeface="Merriweather"/>
              </a:rPr>
              <a:t>Manvi Pandya (BE X - 43233)</a:t>
            </a:r>
            <a:endParaRPr sz="1500">
              <a:solidFill>
                <a:srgbClr val="FFFFFF"/>
              </a:solidFill>
              <a:latin typeface="Merriweather"/>
              <a:ea typeface="Merriweather"/>
              <a:cs typeface="Merriweather"/>
              <a:sym typeface="Merriweather"/>
            </a:endParaRPr>
          </a:p>
          <a:p>
            <a:pPr marL="0" lvl="0" indent="0" algn="r" rtl="0">
              <a:spcBef>
                <a:spcPts val="0"/>
              </a:spcBef>
              <a:spcAft>
                <a:spcPts val="0"/>
              </a:spcAft>
              <a:buNone/>
            </a:pPr>
            <a:r>
              <a:rPr lang="en-GB" sz="1500" dirty="0">
                <a:solidFill>
                  <a:srgbClr val="FFFFFF"/>
                </a:solidFill>
                <a:latin typeface="Merriweather"/>
                <a:ea typeface="Merriweather"/>
                <a:cs typeface="Merriweather"/>
                <a:sym typeface="Merriweather"/>
              </a:rPr>
              <a:t>Neha Jaju (BE X - 43222)</a:t>
            </a:r>
            <a:endParaRPr sz="1500">
              <a:solidFill>
                <a:srgbClr val="FFFFFF"/>
              </a:solidFill>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Dataset</a:t>
            </a:r>
            <a:endParaRPr/>
          </a:p>
        </p:txBody>
      </p:sp>
      <p:sp>
        <p:nvSpPr>
          <p:cNvPr id="102" name="Google Shape;102;p19"/>
          <p:cNvSpPr txBox="1">
            <a:spLocks noGrp="1"/>
          </p:cNvSpPr>
          <p:nvPr>
            <p:ph type="body" idx="1"/>
          </p:nvPr>
        </p:nvSpPr>
        <p:spPr>
          <a:xfrm>
            <a:off x="311700" y="1505700"/>
            <a:ext cx="8269800" cy="623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sz="1400" dirty="0">
                <a:solidFill>
                  <a:schemeClr val="tx1"/>
                </a:solidFill>
                <a:latin typeface="Corbel" pitchFamily="34" charset="0"/>
              </a:rPr>
              <a:t>An ISL Dataset has been created by our team which contains </a:t>
            </a:r>
            <a:r>
              <a:rPr lang="en-GB" sz="1400" dirty="0" smtClean="0">
                <a:solidFill>
                  <a:schemeClr val="tx1"/>
                </a:solidFill>
                <a:latin typeface="Corbel" pitchFamily="34" charset="0"/>
              </a:rPr>
              <a:t>2500 images </a:t>
            </a:r>
            <a:r>
              <a:rPr lang="en-GB" sz="1400" dirty="0">
                <a:solidFill>
                  <a:schemeClr val="tx1"/>
                </a:solidFill>
                <a:latin typeface="Corbel" pitchFamily="34" charset="0"/>
              </a:rPr>
              <a:t>of each alphabets from A-Z and numbers from </a:t>
            </a:r>
            <a:r>
              <a:rPr lang="en-GB" sz="1400" dirty="0" smtClean="0">
                <a:solidFill>
                  <a:schemeClr val="tx1"/>
                </a:solidFill>
                <a:latin typeface="Corbel" pitchFamily="34" charset="0"/>
              </a:rPr>
              <a:t>1-9 </a:t>
            </a:r>
            <a:r>
              <a:rPr lang="en-GB" sz="1400" dirty="0">
                <a:solidFill>
                  <a:schemeClr val="tx1"/>
                </a:solidFill>
                <a:latin typeface="Corbel" pitchFamily="34" charset="0"/>
              </a:rPr>
              <a:t>making it a total of almost </a:t>
            </a:r>
            <a:r>
              <a:rPr lang="en-GB" sz="1400" dirty="0" smtClean="0">
                <a:solidFill>
                  <a:schemeClr val="tx1"/>
                </a:solidFill>
                <a:latin typeface="Corbel" pitchFamily="34" charset="0"/>
              </a:rPr>
              <a:t>87,500 </a:t>
            </a:r>
            <a:r>
              <a:rPr lang="en-GB" sz="1400" dirty="0">
                <a:solidFill>
                  <a:schemeClr val="tx1"/>
                </a:solidFill>
                <a:latin typeface="Corbel" pitchFamily="34" charset="0"/>
              </a:rPr>
              <a:t>images.</a:t>
            </a:r>
            <a:endParaRPr sz="1400">
              <a:solidFill>
                <a:schemeClr val="tx1"/>
              </a:solidFill>
              <a:latin typeface="Corbel" pitchFamily="34" charset="0"/>
            </a:endParaRPr>
          </a:p>
        </p:txBody>
      </p:sp>
      <p:pic>
        <p:nvPicPr>
          <p:cNvPr id="103" name="Google Shape;103;p19"/>
          <p:cNvPicPr preferRelativeResize="0"/>
          <p:nvPr/>
        </p:nvPicPr>
        <p:blipFill rotWithShape="1">
          <a:blip r:embed="rId3">
            <a:alphaModFix/>
          </a:blip>
          <a:srcRect l="10039"/>
          <a:stretch/>
        </p:blipFill>
        <p:spPr>
          <a:xfrm>
            <a:off x="401825" y="2510475"/>
            <a:ext cx="1730883" cy="1927421"/>
          </a:xfrm>
          <a:prstGeom prst="rect">
            <a:avLst/>
          </a:prstGeom>
          <a:noFill/>
          <a:ln w="9525" cap="flat" cmpd="sng">
            <a:solidFill>
              <a:srgbClr val="000000"/>
            </a:solidFill>
            <a:prstDash val="solid"/>
            <a:round/>
            <a:headEnd type="none" w="sm" len="sm"/>
            <a:tailEnd type="none" w="sm" len="sm"/>
          </a:ln>
        </p:spPr>
      </p:pic>
      <p:pic>
        <p:nvPicPr>
          <p:cNvPr id="104" name="Google Shape;104;p19"/>
          <p:cNvPicPr preferRelativeResize="0"/>
          <p:nvPr/>
        </p:nvPicPr>
        <p:blipFill>
          <a:blip r:embed="rId4">
            <a:alphaModFix/>
          </a:blip>
          <a:stretch>
            <a:fillRect/>
          </a:stretch>
        </p:blipFill>
        <p:spPr>
          <a:xfrm>
            <a:off x="2254350" y="2510475"/>
            <a:ext cx="1725090" cy="1927425"/>
          </a:xfrm>
          <a:prstGeom prst="rect">
            <a:avLst/>
          </a:prstGeom>
          <a:noFill/>
          <a:ln w="9525" cap="flat" cmpd="sng">
            <a:solidFill>
              <a:srgbClr val="000000"/>
            </a:solidFill>
            <a:prstDash val="solid"/>
            <a:round/>
            <a:headEnd type="none" w="sm" len="sm"/>
            <a:tailEnd type="none" w="sm" len="sm"/>
          </a:ln>
        </p:spPr>
      </p:pic>
      <p:pic>
        <p:nvPicPr>
          <p:cNvPr id="105" name="Google Shape;105;p19"/>
          <p:cNvPicPr preferRelativeResize="0"/>
          <p:nvPr/>
        </p:nvPicPr>
        <p:blipFill rotWithShape="1">
          <a:blip r:embed="rId5">
            <a:alphaModFix/>
          </a:blip>
          <a:srcRect r="6515"/>
          <a:stretch/>
        </p:blipFill>
        <p:spPr>
          <a:xfrm>
            <a:off x="4100667" y="2510475"/>
            <a:ext cx="1612665" cy="1927425"/>
          </a:xfrm>
          <a:prstGeom prst="rect">
            <a:avLst/>
          </a:prstGeom>
          <a:noFill/>
          <a:ln w="9525" cap="flat" cmpd="sng">
            <a:solidFill>
              <a:srgbClr val="000000"/>
            </a:solidFill>
            <a:prstDash val="solid"/>
            <a:round/>
            <a:headEnd type="none" w="sm" len="sm"/>
            <a:tailEnd type="none" w="sm" len="sm"/>
          </a:ln>
        </p:spPr>
      </p:pic>
      <p:pic>
        <p:nvPicPr>
          <p:cNvPr id="106" name="Google Shape;106;p19"/>
          <p:cNvPicPr preferRelativeResize="0"/>
          <p:nvPr/>
        </p:nvPicPr>
        <p:blipFill>
          <a:blip r:embed="rId6">
            <a:alphaModFix/>
          </a:blip>
          <a:stretch>
            <a:fillRect/>
          </a:stretch>
        </p:blipFill>
        <p:spPr>
          <a:xfrm>
            <a:off x="5834569" y="2510475"/>
            <a:ext cx="1460213" cy="1927425"/>
          </a:xfrm>
          <a:prstGeom prst="rect">
            <a:avLst/>
          </a:prstGeom>
          <a:noFill/>
          <a:ln w="9525" cap="flat" cmpd="sng">
            <a:solidFill>
              <a:srgbClr val="000000"/>
            </a:solidFill>
            <a:prstDash val="solid"/>
            <a:round/>
            <a:headEnd type="none" w="sm" len="sm"/>
            <a:tailEnd type="none" w="sm" len="sm"/>
          </a:ln>
        </p:spPr>
      </p:pic>
      <p:pic>
        <p:nvPicPr>
          <p:cNvPr id="107" name="Google Shape;107;p19"/>
          <p:cNvPicPr preferRelativeResize="0"/>
          <p:nvPr/>
        </p:nvPicPr>
        <p:blipFill>
          <a:blip r:embed="rId7">
            <a:alphaModFix/>
          </a:blip>
          <a:stretch>
            <a:fillRect/>
          </a:stretch>
        </p:blipFill>
        <p:spPr>
          <a:xfrm>
            <a:off x="7416011" y="2510475"/>
            <a:ext cx="1416315" cy="1927425"/>
          </a:xfrm>
          <a:prstGeom prst="rect">
            <a:avLst/>
          </a:prstGeom>
          <a:noFill/>
          <a:ln w="9525" cap="flat" cmpd="sng">
            <a:solidFill>
              <a:srgbClr val="000000"/>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Object Detection</a:t>
            </a:r>
            <a:endParaRPr/>
          </a:p>
        </p:txBody>
      </p:sp>
      <p:sp>
        <p:nvSpPr>
          <p:cNvPr id="121" name="Google Shape;121;p21"/>
          <p:cNvSpPr txBox="1">
            <a:spLocks noGrp="1"/>
          </p:cNvSpPr>
          <p:nvPr>
            <p:ph type="body" idx="1"/>
          </p:nvPr>
        </p:nvSpPr>
        <p:spPr>
          <a:xfrm>
            <a:off x="311700" y="1505700"/>
            <a:ext cx="3999900" cy="411900"/>
          </a:xfrm>
          <a:prstGeom prst="rect">
            <a:avLst/>
          </a:prstGeom>
        </p:spPr>
        <p:txBody>
          <a:bodyPr spcFirstLastPara="1" wrap="square" lIns="91425" tIns="91425" rIns="91425" bIns="91425" anchor="t" anchorCtr="0">
            <a:noAutofit/>
          </a:bodyPr>
          <a:lstStyle/>
          <a:p>
            <a:pPr marL="228600" indent="-228600">
              <a:spcAft>
                <a:spcPts val="1200"/>
              </a:spcAft>
              <a:buNone/>
            </a:pPr>
            <a:r>
              <a:rPr lang="en-GB" sz="1400" dirty="0" smtClean="0">
                <a:solidFill>
                  <a:srgbClr val="002060"/>
                </a:solidFill>
                <a:latin typeface="Corbel" pitchFamily="34" charset="0"/>
              </a:rPr>
              <a:t>YOLO </a:t>
            </a:r>
            <a:r>
              <a:rPr lang="en-GB" sz="1400" dirty="0">
                <a:solidFill>
                  <a:srgbClr val="002060"/>
                </a:solidFill>
                <a:latin typeface="Corbel" pitchFamily="34" charset="0"/>
              </a:rPr>
              <a:t>v3</a:t>
            </a:r>
            <a:endParaRPr sz="1400">
              <a:solidFill>
                <a:srgbClr val="002060"/>
              </a:solidFill>
              <a:latin typeface="Corbel" pitchFamily="34" charset="0"/>
            </a:endParaRPr>
          </a:p>
        </p:txBody>
      </p:sp>
      <p:pic>
        <p:nvPicPr>
          <p:cNvPr id="122" name="Google Shape;122;p21"/>
          <p:cNvPicPr preferRelativeResize="0"/>
          <p:nvPr/>
        </p:nvPicPr>
        <p:blipFill>
          <a:blip r:embed="rId3">
            <a:alphaModFix/>
          </a:blip>
          <a:stretch>
            <a:fillRect/>
          </a:stretch>
        </p:blipFill>
        <p:spPr>
          <a:xfrm>
            <a:off x="4971433" y="2233237"/>
            <a:ext cx="3485491" cy="2425351"/>
          </a:xfrm>
          <a:prstGeom prst="rect">
            <a:avLst/>
          </a:prstGeom>
          <a:noFill/>
          <a:ln w="9525" cap="flat" cmpd="sng">
            <a:solidFill>
              <a:srgbClr val="000000"/>
            </a:solidFill>
            <a:prstDash val="solid"/>
            <a:round/>
            <a:headEnd type="none" w="sm" len="sm"/>
            <a:tailEnd type="none" w="sm" len="sm"/>
          </a:ln>
        </p:spPr>
      </p:pic>
      <p:pic>
        <p:nvPicPr>
          <p:cNvPr id="123" name="Google Shape;123;p21"/>
          <p:cNvPicPr preferRelativeResize="0"/>
          <p:nvPr/>
        </p:nvPicPr>
        <p:blipFill rotWithShape="1">
          <a:blip r:embed="rId4">
            <a:alphaModFix/>
          </a:blip>
          <a:srcRect l="1046" t="10149" r="63728" b="49623"/>
          <a:stretch/>
        </p:blipFill>
        <p:spPr>
          <a:xfrm>
            <a:off x="406050" y="2233225"/>
            <a:ext cx="3775589" cy="2425375"/>
          </a:xfrm>
          <a:prstGeom prst="rect">
            <a:avLst/>
          </a:prstGeom>
          <a:noFill/>
          <a:ln w="9525" cap="flat" cmpd="sng">
            <a:solidFill>
              <a:srgbClr val="000000"/>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Object Detection</a:t>
            </a:r>
            <a:endParaRPr lang="en-US" dirty="0"/>
          </a:p>
        </p:txBody>
      </p:sp>
      <p:sp>
        <p:nvSpPr>
          <p:cNvPr id="3" name="Text Placeholder 2"/>
          <p:cNvSpPr>
            <a:spLocks noGrp="1"/>
          </p:cNvSpPr>
          <p:nvPr>
            <p:ph type="body" idx="1"/>
          </p:nvPr>
        </p:nvSpPr>
        <p:spPr>
          <a:xfrm>
            <a:off x="311700" y="1505700"/>
            <a:ext cx="3999900" cy="412477"/>
          </a:xfrm>
        </p:spPr>
        <p:txBody>
          <a:bodyPr/>
          <a:lstStyle/>
          <a:p>
            <a:pPr>
              <a:buNone/>
            </a:pPr>
            <a:r>
              <a:rPr lang="en-IN" dirty="0" smtClean="0">
                <a:solidFill>
                  <a:srgbClr val="002060"/>
                </a:solidFill>
                <a:latin typeface="Corbel" pitchFamily="34" charset="0"/>
              </a:rPr>
              <a:t>YOLO v4</a:t>
            </a:r>
            <a:endParaRPr lang="en-US" dirty="0">
              <a:solidFill>
                <a:srgbClr val="002060"/>
              </a:solidFill>
              <a:latin typeface="Corbel" pitchFamily="34" charset="0"/>
            </a:endParaRPr>
          </a:p>
        </p:txBody>
      </p:sp>
      <p:pic>
        <p:nvPicPr>
          <p:cNvPr id="1026" name="Picture 2" descr="https://lh4.googleusercontent.com/jVp1zbJgvNgOOtVC6-uqawdzzO-Sl5BEycCKFv8bjnKssbTXA-tcXqwJREmHJxX0nnLZp_rgi1pO1GbwdyTl1HPvGECKWSie25L-QR6JfCfavCq-z_pH0Ma_s9ioNXIUZbzpFg_5kFE"/>
          <p:cNvPicPr>
            <a:picLocks noChangeAspect="1" noChangeArrowheads="1"/>
          </p:cNvPicPr>
          <p:nvPr/>
        </p:nvPicPr>
        <p:blipFill>
          <a:blip r:embed="rId2"/>
          <a:srcRect l="100" t="49602" r="65095" b="9720"/>
          <a:stretch>
            <a:fillRect/>
          </a:stretch>
        </p:blipFill>
        <p:spPr bwMode="auto">
          <a:xfrm>
            <a:off x="4750753" y="1940522"/>
            <a:ext cx="3833240" cy="2520000"/>
          </a:xfrm>
          <a:prstGeom prst="rect">
            <a:avLst/>
          </a:prstGeom>
          <a:noFill/>
          <a:ln>
            <a:solidFill>
              <a:schemeClr val="tx1"/>
            </a:solidFill>
          </a:ln>
        </p:spPr>
      </p:pic>
      <p:pic>
        <p:nvPicPr>
          <p:cNvPr id="6" name="Picture 5" descr="Screenshot (317).png"/>
          <p:cNvPicPr>
            <a:picLocks noChangeAspect="1"/>
          </p:cNvPicPr>
          <p:nvPr/>
        </p:nvPicPr>
        <p:blipFill>
          <a:blip r:embed="rId3"/>
          <a:srcRect l="5333" t="27112" r="51501" b="6518"/>
          <a:stretch>
            <a:fillRect/>
          </a:stretch>
        </p:blipFill>
        <p:spPr>
          <a:xfrm>
            <a:off x="556260" y="1954221"/>
            <a:ext cx="3147060" cy="2721782"/>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Object Detection</a:t>
            </a:r>
            <a:endParaRPr/>
          </a:p>
        </p:txBody>
      </p:sp>
      <p:sp>
        <p:nvSpPr>
          <p:cNvPr id="129" name="Google Shape;129;p22"/>
          <p:cNvSpPr txBox="1">
            <a:spLocks noGrp="1"/>
          </p:cNvSpPr>
          <p:nvPr>
            <p:ph type="body" idx="1"/>
          </p:nvPr>
        </p:nvSpPr>
        <p:spPr>
          <a:xfrm>
            <a:off x="426000" y="1482840"/>
            <a:ext cx="3999900" cy="496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sz="1400" dirty="0" smtClean="0">
                <a:solidFill>
                  <a:srgbClr val="002060"/>
                </a:solidFill>
                <a:latin typeface="Corbel" pitchFamily="34" charset="0"/>
              </a:rPr>
              <a:t>Faster </a:t>
            </a:r>
            <a:r>
              <a:rPr lang="en-GB" sz="1400" dirty="0">
                <a:solidFill>
                  <a:srgbClr val="002060"/>
                </a:solidFill>
                <a:latin typeface="Corbel" pitchFamily="34" charset="0"/>
              </a:rPr>
              <a:t>RCNN</a:t>
            </a:r>
            <a:endParaRPr sz="1400">
              <a:solidFill>
                <a:srgbClr val="002060"/>
              </a:solidFill>
              <a:latin typeface="Corbel" pitchFamily="34" charset="0"/>
            </a:endParaRPr>
          </a:p>
        </p:txBody>
      </p:sp>
      <p:pic>
        <p:nvPicPr>
          <p:cNvPr id="130" name="Google Shape;130;p22"/>
          <p:cNvPicPr preferRelativeResize="0"/>
          <p:nvPr/>
        </p:nvPicPr>
        <p:blipFill>
          <a:blip r:embed="rId3">
            <a:alphaModFix/>
          </a:blip>
          <a:stretch>
            <a:fillRect/>
          </a:stretch>
        </p:blipFill>
        <p:spPr>
          <a:xfrm>
            <a:off x="462450" y="2002625"/>
            <a:ext cx="4200523" cy="2514599"/>
          </a:xfrm>
          <a:prstGeom prst="rect">
            <a:avLst/>
          </a:prstGeom>
          <a:noFill/>
          <a:ln w="9525" cap="flat" cmpd="sng">
            <a:solidFill>
              <a:srgbClr val="000000"/>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Image Classification</a:t>
            </a:r>
            <a:endParaRPr/>
          </a:p>
        </p:txBody>
      </p:sp>
      <p:sp>
        <p:nvSpPr>
          <p:cNvPr id="137" name="Google Shape;137;p23"/>
          <p:cNvSpPr txBox="1">
            <a:spLocks noGrp="1"/>
          </p:cNvSpPr>
          <p:nvPr>
            <p:ph type="body" idx="1"/>
          </p:nvPr>
        </p:nvSpPr>
        <p:spPr>
          <a:xfrm>
            <a:off x="311700" y="1505700"/>
            <a:ext cx="3689659" cy="4569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chemeClr val="accent1"/>
              </a:buClr>
              <a:buSzPts val="1300"/>
              <a:buNone/>
            </a:pPr>
            <a:r>
              <a:rPr lang="en-GB" sz="1400" dirty="0" smtClean="0">
                <a:solidFill>
                  <a:schemeClr val="accent1"/>
                </a:solidFill>
                <a:latin typeface="Corbel" pitchFamily="34" charset="0"/>
              </a:rPr>
              <a:t>ResNet152 v2 </a:t>
            </a:r>
            <a:r>
              <a:rPr lang="en-GB" sz="1400" dirty="0">
                <a:solidFill>
                  <a:schemeClr val="accent1"/>
                </a:solidFill>
                <a:latin typeface="Corbel" pitchFamily="34" charset="0"/>
              </a:rPr>
              <a:t>(Residual Network)</a:t>
            </a:r>
            <a:endParaRPr sz="1400">
              <a:solidFill>
                <a:schemeClr val="accent1"/>
              </a:solidFill>
              <a:latin typeface="Corbel" pitchFamily="34" charset="0"/>
            </a:endParaRPr>
          </a:p>
        </p:txBody>
      </p:sp>
      <p:pic>
        <p:nvPicPr>
          <p:cNvPr id="9" name="Picture 8" descr="Screenshot (290).png"/>
          <p:cNvPicPr>
            <a:picLocks noChangeAspect="1"/>
          </p:cNvPicPr>
          <p:nvPr/>
        </p:nvPicPr>
        <p:blipFill>
          <a:blip r:embed="rId3"/>
          <a:srcRect l="3867" b="9095"/>
          <a:stretch>
            <a:fillRect/>
          </a:stretch>
        </p:blipFill>
        <p:spPr>
          <a:xfrm>
            <a:off x="171882" y="2000679"/>
            <a:ext cx="4681233" cy="2952000"/>
          </a:xfrm>
          <a:prstGeom prst="rect">
            <a:avLst/>
          </a:prstGeom>
        </p:spPr>
      </p:pic>
      <p:pic>
        <p:nvPicPr>
          <p:cNvPr id="10" name="Picture 9" descr="Screenshot (301).png"/>
          <p:cNvPicPr>
            <a:picLocks noChangeAspect="1"/>
          </p:cNvPicPr>
          <p:nvPr/>
        </p:nvPicPr>
        <p:blipFill>
          <a:blip r:embed="rId4"/>
          <a:srcRect l="2620" r="70131" b="24308"/>
          <a:stretch>
            <a:fillRect/>
          </a:stretch>
        </p:blipFill>
        <p:spPr>
          <a:xfrm>
            <a:off x="7074568" y="2000679"/>
            <a:ext cx="1889280" cy="2952000"/>
          </a:xfrm>
          <a:prstGeom prst="rect">
            <a:avLst/>
          </a:prstGeom>
        </p:spPr>
      </p:pic>
      <p:pic>
        <p:nvPicPr>
          <p:cNvPr id="11" name="Picture 10" descr="Screenshot (300).png"/>
          <p:cNvPicPr>
            <a:picLocks noChangeAspect="1"/>
          </p:cNvPicPr>
          <p:nvPr/>
        </p:nvPicPr>
        <p:blipFill>
          <a:blip r:embed="rId5"/>
          <a:srcRect l="2925" r="68385" b="24964"/>
          <a:stretch>
            <a:fillRect/>
          </a:stretch>
        </p:blipFill>
        <p:spPr>
          <a:xfrm>
            <a:off x="4977637" y="1978799"/>
            <a:ext cx="2006589" cy="29520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Image Classification</a:t>
            </a:r>
            <a:endParaRPr/>
          </a:p>
        </p:txBody>
      </p:sp>
      <p:sp>
        <p:nvSpPr>
          <p:cNvPr id="146" name="Google Shape;146;p24"/>
          <p:cNvSpPr txBox="1">
            <a:spLocks noGrp="1"/>
          </p:cNvSpPr>
          <p:nvPr>
            <p:ph type="body" idx="1"/>
          </p:nvPr>
        </p:nvSpPr>
        <p:spPr>
          <a:xfrm>
            <a:off x="318575" y="1409447"/>
            <a:ext cx="2685882" cy="468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sz="1400" dirty="0" smtClean="0">
                <a:solidFill>
                  <a:schemeClr val="accent1"/>
                </a:solidFill>
                <a:latin typeface="Corbel" pitchFamily="34" charset="0"/>
              </a:rPr>
              <a:t>InceptionNet</a:t>
            </a:r>
            <a:endParaRPr sz="1400">
              <a:solidFill>
                <a:schemeClr val="accent1"/>
              </a:solidFill>
              <a:latin typeface="Corbel" pitchFamily="34" charset="0"/>
            </a:endParaRPr>
          </a:p>
        </p:txBody>
      </p:sp>
      <p:pic>
        <p:nvPicPr>
          <p:cNvPr id="6" name="Picture 5" descr="Screenshot (266).png"/>
          <p:cNvPicPr>
            <a:picLocks noChangeAspect="1"/>
          </p:cNvPicPr>
          <p:nvPr/>
        </p:nvPicPr>
        <p:blipFill>
          <a:blip r:embed="rId3"/>
          <a:srcRect l="3115" t="8403" b="28956"/>
          <a:stretch>
            <a:fillRect/>
          </a:stretch>
        </p:blipFill>
        <p:spPr>
          <a:xfrm>
            <a:off x="165005" y="1925053"/>
            <a:ext cx="4128765" cy="2952000"/>
          </a:xfrm>
          <a:prstGeom prst="rect">
            <a:avLst/>
          </a:prstGeom>
        </p:spPr>
      </p:pic>
      <p:pic>
        <p:nvPicPr>
          <p:cNvPr id="7" name="Picture 6" descr="Screenshot (297).png"/>
          <p:cNvPicPr>
            <a:picLocks noChangeAspect="1"/>
          </p:cNvPicPr>
          <p:nvPr/>
        </p:nvPicPr>
        <p:blipFill>
          <a:blip r:embed="rId4"/>
          <a:srcRect l="215" t="764" r="65616" b="23245"/>
          <a:stretch>
            <a:fillRect/>
          </a:stretch>
        </p:blipFill>
        <p:spPr>
          <a:xfrm>
            <a:off x="4372620" y="1931925"/>
            <a:ext cx="2359689" cy="2952000"/>
          </a:xfrm>
          <a:prstGeom prst="rect">
            <a:avLst/>
          </a:prstGeom>
        </p:spPr>
      </p:pic>
      <p:pic>
        <p:nvPicPr>
          <p:cNvPr id="8" name="Picture 7" descr="Screenshot (295).png"/>
          <p:cNvPicPr>
            <a:picLocks noChangeAspect="1"/>
          </p:cNvPicPr>
          <p:nvPr/>
        </p:nvPicPr>
        <p:blipFill>
          <a:blip r:embed="rId5"/>
          <a:srcRect r="67241" b="23539"/>
          <a:stretch>
            <a:fillRect/>
          </a:stretch>
        </p:blipFill>
        <p:spPr>
          <a:xfrm>
            <a:off x="6806146" y="1930673"/>
            <a:ext cx="2248477" cy="29520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Image Classification</a:t>
            </a:r>
            <a:endParaRPr lang="en-US" dirty="0"/>
          </a:p>
        </p:txBody>
      </p:sp>
      <p:sp>
        <p:nvSpPr>
          <p:cNvPr id="5" name="Google Shape;140;p23"/>
          <p:cNvSpPr txBox="1">
            <a:spLocks noGrp="1"/>
          </p:cNvSpPr>
          <p:nvPr>
            <p:ph type="body" idx="1"/>
          </p:nvPr>
        </p:nvSpPr>
        <p:spPr>
          <a:xfrm>
            <a:off x="350975" y="1464449"/>
            <a:ext cx="3234600" cy="443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sz="1400" dirty="0" smtClean="0">
                <a:solidFill>
                  <a:schemeClr val="accent1"/>
                </a:solidFill>
                <a:latin typeface="Corbel" pitchFamily="34" charset="0"/>
              </a:rPr>
              <a:t>XceptionNet</a:t>
            </a:r>
            <a:endParaRPr sz="1400">
              <a:solidFill>
                <a:schemeClr val="accent1"/>
              </a:solidFill>
              <a:latin typeface="Corbel" pitchFamily="34" charset="0"/>
            </a:endParaRPr>
          </a:p>
        </p:txBody>
      </p:sp>
      <p:pic>
        <p:nvPicPr>
          <p:cNvPr id="6" name="Picture 5" descr="Screenshot (264).png"/>
          <p:cNvPicPr>
            <a:picLocks noChangeAspect="1"/>
          </p:cNvPicPr>
          <p:nvPr/>
        </p:nvPicPr>
        <p:blipFill>
          <a:blip r:embed="rId2"/>
          <a:srcRect l="3892" t="8670" b="23057"/>
          <a:stretch>
            <a:fillRect/>
          </a:stretch>
        </p:blipFill>
        <p:spPr>
          <a:xfrm>
            <a:off x="220006" y="1973176"/>
            <a:ext cx="4129200" cy="2964809"/>
          </a:xfrm>
          <a:prstGeom prst="rect">
            <a:avLst/>
          </a:prstGeom>
        </p:spPr>
      </p:pic>
      <p:pic>
        <p:nvPicPr>
          <p:cNvPr id="7" name="Picture 6" descr="Screenshot (299).png"/>
          <p:cNvPicPr>
            <a:picLocks noChangeAspect="1"/>
          </p:cNvPicPr>
          <p:nvPr/>
        </p:nvPicPr>
        <p:blipFill>
          <a:blip r:embed="rId3"/>
          <a:srcRect r="69260" b="23818"/>
          <a:stretch>
            <a:fillRect/>
          </a:stretch>
        </p:blipFill>
        <p:spPr>
          <a:xfrm>
            <a:off x="4475746" y="1980052"/>
            <a:ext cx="2117559" cy="2952000"/>
          </a:xfrm>
          <a:prstGeom prst="rect">
            <a:avLst/>
          </a:prstGeom>
        </p:spPr>
      </p:pic>
      <p:pic>
        <p:nvPicPr>
          <p:cNvPr id="8" name="Picture 7" descr="Screenshot (298).png"/>
          <p:cNvPicPr>
            <a:picLocks noChangeAspect="1"/>
          </p:cNvPicPr>
          <p:nvPr/>
        </p:nvPicPr>
        <p:blipFill>
          <a:blip r:embed="rId4"/>
          <a:srcRect r="66992" b="24344"/>
          <a:stretch>
            <a:fillRect/>
          </a:stretch>
        </p:blipFill>
        <p:spPr>
          <a:xfrm>
            <a:off x="6717058" y="1993803"/>
            <a:ext cx="2289626" cy="29520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Final Algorithm (YOLO v4 with ResNet152 v2)</a:t>
            </a:r>
            <a:endParaRPr lang="en-US" dirty="0"/>
          </a:p>
        </p:txBody>
      </p:sp>
      <p:pic>
        <p:nvPicPr>
          <p:cNvPr id="5" name="Picture 4" descr="Screenshot (304).png"/>
          <p:cNvPicPr>
            <a:picLocks noChangeAspect="1"/>
          </p:cNvPicPr>
          <p:nvPr/>
        </p:nvPicPr>
        <p:blipFill>
          <a:blip r:embed="rId2"/>
          <a:srcRect r="67128" b="23609"/>
          <a:stretch>
            <a:fillRect/>
          </a:stretch>
        </p:blipFill>
        <p:spPr>
          <a:xfrm>
            <a:off x="302508" y="1615669"/>
            <a:ext cx="2478601" cy="3240000"/>
          </a:xfrm>
          <a:prstGeom prst="rect">
            <a:avLst/>
          </a:prstGeom>
        </p:spPr>
      </p:pic>
      <p:pic>
        <p:nvPicPr>
          <p:cNvPr id="6" name="Picture 5" descr="Screenshot (303).png"/>
          <p:cNvPicPr>
            <a:picLocks noChangeAspect="1"/>
          </p:cNvPicPr>
          <p:nvPr/>
        </p:nvPicPr>
        <p:blipFill>
          <a:blip r:embed="rId3"/>
          <a:srcRect r="68808" b="23539"/>
          <a:stretch>
            <a:fillRect/>
          </a:stretch>
        </p:blipFill>
        <p:spPr>
          <a:xfrm>
            <a:off x="3243836" y="1628166"/>
            <a:ext cx="2349812" cy="3240000"/>
          </a:xfrm>
          <a:prstGeom prst="rect">
            <a:avLst/>
          </a:prstGeom>
        </p:spPr>
      </p:pic>
      <p:pic>
        <p:nvPicPr>
          <p:cNvPr id="7" name="Picture 6" descr="Screenshot (302).png"/>
          <p:cNvPicPr>
            <a:picLocks noChangeAspect="1"/>
          </p:cNvPicPr>
          <p:nvPr/>
        </p:nvPicPr>
        <p:blipFill>
          <a:blip r:embed="rId4"/>
          <a:srcRect r="65546" b="23470"/>
          <a:stretch>
            <a:fillRect/>
          </a:stretch>
        </p:blipFill>
        <p:spPr>
          <a:xfrm>
            <a:off x="6033908" y="1640660"/>
            <a:ext cx="2593181" cy="32400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Tensorflow Lite results of final algorithm</a:t>
            </a:r>
            <a:endParaRPr lang="en-US" dirty="0"/>
          </a:p>
        </p:txBody>
      </p:sp>
      <p:pic>
        <p:nvPicPr>
          <p:cNvPr id="5" name="Picture 4" descr="Screenshot (310).png"/>
          <p:cNvPicPr>
            <a:picLocks noChangeAspect="1"/>
          </p:cNvPicPr>
          <p:nvPr/>
        </p:nvPicPr>
        <p:blipFill>
          <a:blip r:embed="rId2"/>
          <a:srcRect l="3509" r="55373"/>
          <a:stretch>
            <a:fillRect/>
          </a:stretch>
        </p:blipFill>
        <p:spPr>
          <a:xfrm>
            <a:off x="611892" y="1436914"/>
            <a:ext cx="2578196" cy="3526972"/>
          </a:xfrm>
          <a:prstGeom prst="rect">
            <a:avLst/>
          </a:prstGeom>
        </p:spPr>
      </p:pic>
      <p:pic>
        <p:nvPicPr>
          <p:cNvPr id="6" name="Picture 5" descr="Screenshot (309).png"/>
          <p:cNvPicPr>
            <a:picLocks noChangeAspect="1"/>
          </p:cNvPicPr>
          <p:nvPr/>
        </p:nvPicPr>
        <p:blipFill>
          <a:blip r:embed="rId3"/>
          <a:srcRect l="3966" r="55585"/>
          <a:stretch>
            <a:fillRect/>
          </a:stretch>
        </p:blipFill>
        <p:spPr>
          <a:xfrm>
            <a:off x="5507026" y="1442536"/>
            <a:ext cx="2536944" cy="3528000"/>
          </a:xfrm>
          <a:prstGeom prst="rect">
            <a:avLst/>
          </a:prstGeom>
        </p:spPr>
      </p:pic>
      <p:pic>
        <p:nvPicPr>
          <p:cNvPr id="7" name="Picture 6" descr="Screenshot (308).png"/>
          <p:cNvPicPr>
            <a:picLocks noChangeAspect="1"/>
          </p:cNvPicPr>
          <p:nvPr/>
        </p:nvPicPr>
        <p:blipFill>
          <a:blip r:embed="rId4"/>
          <a:srcRect l="4077" r="60819"/>
          <a:stretch>
            <a:fillRect/>
          </a:stretch>
        </p:blipFill>
        <p:spPr>
          <a:xfrm>
            <a:off x="3258839" y="1448155"/>
            <a:ext cx="2201710" cy="35280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Performance Evaluation (Object Detection)</a:t>
            </a:r>
            <a:endParaRPr lang="en-US" dirty="0"/>
          </a:p>
        </p:txBody>
      </p:sp>
      <p:graphicFrame>
        <p:nvGraphicFramePr>
          <p:cNvPr id="5" name="Table 4"/>
          <p:cNvGraphicFramePr>
            <a:graphicFrameLocks noGrp="1"/>
          </p:cNvGraphicFramePr>
          <p:nvPr/>
        </p:nvGraphicFramePr>
        <p:xfrm>
          <a:off x="342077" y="1845730"/>
          <a:ext cx="4214684" cy="1593566"/>
        </p:xfrm>
        <a:graphic>
          <a:graphicData uri="http://schemas.openxmlformats.org/drawingml/2006/table">
            <a:tbl>
              <a:tblPr/>
              <a:tblGrid>
                <a:gridCol w="1486723"/>
                <a:gridCol w="1379830"/>
                <a:gridCol w="1348131"/>
              </a:tblGrid>
              <a:tr h="531710">
                <a:tc>
                  <a:txBody>
                    <a:bodyPr/>
                    <a:lstStyle/>
                    <a:p>
                      <a:pPr algn="ctr">
                        <a:lnSpc>
                          <a:spcPct val="115000"/>
                        </a:lnSpc>
                        <a:spcAft>
                          <a:spcPts val="0"/>
                        </a:spcAft>
                      </a:pPr>
                      <a:r>
                        <a:rPr lang="en-US" sz="1400" b="1" dirty="0">
                          <a:latin typeface="Corbel" pitchFamily="34" charset="0"/>
                          <a:ea typeface="Calibri"/>
                        </a:rPr>
                        <a:t>Hand Detection Method</a:t>
                      </a:r>
                      <a:endParaRPr lang="en-US" sz="1200" b="1" dirty="0">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b="1" dirty="0">
                          <a:latin typeface="Corbel" pitchFamily="34" charset="0"/>
                          <a:ea typeface="Calibri"/>
                        </a:rPr>
                        <a:t>Avg IoU</a:t>
                      </a:r>
                      <a:endParaRPr lang="en-US" sz="1200" b="1" dirty="0">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b="1" dirty="0">
                          <a:latin typeface="Corbel" pitchFamily="34" charset="0"/>
                          <a:ea typeface="Calibri"/>
                        </a:rPr>
                        <a:t>Avg Time</a:t>
                      </a:r>
                      <a:endParaRPr lang="en-US" sz="1200" b="1" dirty="0">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3952">
                <a:tc>
                  <a:txBody>
                    <a:bodyPr/>
                    <a:lstStyle/>
                    <a:p>
                      <a:pPr algn="ctr">
                        <a:lnSpc>
                          <a:spcPct val="115000"/>
                        </a:lnSpc>
                        <a:spcAft>
                          <a:spcPts val="0"/>
                        </a:spcAft>
                      </a:pPr>
                      <a:r>
                        <a:rPr lang="en-US" sz="1400">
                          <a:latin typeface="Corbel" pitchFamily="34" charset="0"/>
                          <a:ea typeface="Calibri"/>
                        </a:rPr>
                        <a:t>YOLO v4</a:t>
                      </a:r>
                      <a:endParaRPr lang="en-US" sz="1200">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latin typeface="Corbel" pitchFamily="34" charset="0"/>
                          <a:ea typeface="Calibri"/>
                        </a:rPr>
                        <a:t>0.932</a:t>
                      </a:r>
                      <a:endParaRPr lang="en-US" sz="1200">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latin typeface="Corbel" pitchFamily="34" charset="0"/>
                          <a:ea typeface="Calibri"/>
                        </a:rPr>
                        <a:t>0.0091</a:t>
                      </a:r>
                      <a:endParaRPr lang="en-US" sz="1200" dirty="0">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3952">
                <a:tc>
                  <a:txBody>
                    <a:bodyPr/>
                    <a:lstStyle/>
                    <a:p>
                      <a:pPr algn="ctr">
                        <a:lnSpc>
                          <a:spcPct val="115000"/>
                        </a:lnSpc>
                        <a:spcAft>
                          <a:spcPts val="0"/>
                        </a:spcAft>
                      </a:pPr>
                      <a:r>
                        <a:rPr lang="en-US" sz="1400">
                          <a:latin typeface="Corbel" pitchFamily="34" charset="0"/>
                          <a:ea typeface="Calibri"/>
                        </a:rPr>
                        <a:t>Faster RCNN</a:t>
                      </a:r>
                      <a:endParaRPr lang="en-US" sz="1200">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latin typeface="Corbel" pitchFamily="34" charset="0"/>
                          <a:ea typeface="Calibri"/>
                        </a:rPr>
                        <a:t>0.916</a:t>
                      </a:r>
                      <a:endParaRPr lang="en-US" sz="1200" dirty="0">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latin typeface="Corbel" pitchFamily="34" charset="0"/>
                          <a:ea typeface="Calibri"/>
                        </a:rPr>
                        <a:t>2.128</a:t>
                      </a:r>
                      <a:endParaRPr lang="en-US" sz="1200" dirty="0">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3952">
                <a:tc>
                  <a:txBody>
                    <a:bodyPr/>
                    <a:lstStyle/>
                    <a:p>
                      <a:pPr algn="ctr">
                        <a:lnSpc>
                          <a:spcPct val="115000"/>
                        </a:lnSpc>
                        <a:spcAft>
                          <a:spcPts val="0"/>
                        </a:spcAft>
                      </a:pPr>
                      <a:r>
                        <a:rPr lang="en-US" sz="1400">
                          <a:latin typeface="Corbel" pitchFamily="34" charset="0"/>
                          <a:ea typeface="Calibri"/>
                        </a:rPr>
                        <a:t>YOLO v3</a:t>
                      </a:r>
                      <a:endParaRPr lang="en-US" sz="1200">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latin typeface="Corbel" pitchFamily="34" charset="0"/>
                          <a:ea typeface="Calibri"/>
                        </a:rPr>
                        <a:t>0.893</a:t>
                      </a:r>
                      <a:endParaRPr lang="en-US" sz="1200">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latin typeface="Corbel" pitchFamily="34" charset="0"/>
                          <a:ea typeface="Calibri"/>
                        </a:rPr>
                        <a:t>0.0189</a:t>
                      </a:r>
                      <a:endParaRPr lang="en-US" sz="1200" dirty="0">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4" name="Picture 3" descr="iou.png"/>
          <p:cNvPicPr>
            <a:picLocks noChangeAspect="1"/>
          </p:cNvPicPr>
          <p:nvPr/>
        </p:nvPicPr>
        <p:blipFill>
          <a:blip r:embed="rId2"/>
          <a:stretch>
            <a:fillRect/>
          </a:stretch>
        </p:blipFill>
        <p:spPr>
          <a:xfrm>
            <a:off x="4690167" y="1375184"/>
            <a:ext cx="4367041" cy="2846181"/>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Introduction</a:t>
            </a:r>
            <a:endParaRPr/>
          </a:p>
        </p:txBody>
      </p:sp>
      <p:sp>
        <p:nvSpPr>
          <p:cNvPr id="77" name="Google Shape;77;p15"/>
          <p:cNvSpPr txBox="1">
            <a:spLocks noGrp="1"/>
          </p:cNvSpPr>
          <p:nvPr>
            <p:ph type="body" idx="1"/>
          </p:nvPr>
        </p:nvSpPr>
        <p:spPr>
          <a:xfrm>
            <a:off x="311700" y="1505700"/>
            <a:ext cx="8458500" cy="3507300"/>
          </a:xfrm>
          <a:prstGeom prst="rect">
            <a:avLst/>
          </a:prstGeom>
        </p:spPr>
        <p:txBody>
          <a:bodyPr spcFirstLastPara="1" wrap="square" lIns="91425" tIns="91425" rIns="91425" bIns="91425" anchor="t" anchorCtr="0">
            <a:normAutofit lnSpcReduction="10000"/>
          </a:bodyPr>
          <a:lstStyle/>
          <a:p>
            <a:pPr marL="0" lvl="0" indent="0" algn="just" rtl="0">
              <a:spcBef>
                <a:spcPts val="0"/>
              </a:spcBef>
              <a:spcAft>
                <a:spcPts val="0"/>
              </a:spcAft>
              <a:buNone/>
            </a:pPr>
            <a:r>
              <a:rPr lang="en-GB" sz="1500" dirty="0">
                <a:solidFill>
                  <a:schemeClr val="accent1"/>
                </a:solidFill>
                <a:latin typeface="Corbel"/>
                <a:ea typeface="Corbel"/>
                <a:cs typeface="Corbel"/>
                <a:sym typeface="Corbel"/>
              </a:rPr>
              <a:t>There are many methods available through which deaf and dumb people can communicate, still there are many difficulties that these people face while communicating with normal people. The problem is not only deaf and dumb people who are unable to hear or speak but lack of awareness of society towards them. Most of the normal people don’t have any knowledge of sign language and there are more than 300 sign languages available which makes it more difficult for them to communicate. There are various facilities available for normal people to interact like video calling and messaging applications which is why people with such disabilities may become introverts as they lack social interaction leads to frustration and depression.</a:t>
            </a:r>
            <a:endParaRPr sz="1500">
              <a:solidFill>
                <a:schemeClr val="accent1"/>
              </a:solidFill>
              <a:latin typeface="Corbel"/>
              <a:ea typeface="Corbel"/>
              <a:cs typeface="Corbel"/>
              <a:sym typeface="Corbel"/>
            </a:endParaRPr>
          </a:p>
          <a:p>
            <a:pPr marL="0" lvl="0" indent="0" algn="just" rtl="0">
              <a:spcBef>
                <a:spcPts val="0"/>
              </a:spcBef>
              <a:spcAft>
                <a:spcPts val="0"/>
              </a:spcAft>
              <a:buClr>
                <a:schemeClr val="lt1"/>
              </a:buClr>
              <a:buSzPts val="1100"/>
              <a:buFont typeface="Arial"/>
              <a:buNone/>
            </a:pPr>
            <a:endParaRPr sz="1500">
              <a:solidFill>
                <a:schemeClr val="accent1"/>
              </a:solidFill>
              <a:latin typeface="Corbel"/>
              <a:ea typeface="Corbel"/>
              <a:cs typeface="Corbel"/>
              <a:sym typeface="Corbel"/>
            </a:endParaRPr>
          </a:p>
          <a:p>
            <a:pPr marL="0" lvl="0" indent="0" algn="just" rtl="0">
              <a:spcBef>
                <a:spcPts val="0"/>
              </a:spcBef>
              <a:spcAft>
                <a:spcPts val="0"/>
              </a:spcAft>
              <a:buNone/>
            </a:pPr>
            <a:r>
              <a:rPr lang="en-GB" sz="1500" dirty="0">
                <a:solidFill>
                  <a:schemeClr val="accent1"/>
                </a:solidFill>
                <a:latin typeface="Corbel"/>
                <a:ea typeface="Corbel"/>
                <a:cs typeface="Corbel"/>
                <a:sym typeface="Corbel"/>
              </a:rPr>
              <a:t>The proposed system is an android application for dumb, deaf and normal people with functionalities of messaging and video calling by converting hand gestures to text and speech and vice versa using a convolutional neural network model which works on Indian Sign Language (ISL) dataset based on vision approach.</a:t>
            </a:r>
            <a:endParaRPr>
              <a:solidFill>
                <a:schemeClr val="accent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Performance Evaluation (Image Classification)</a:t>
            </a:r>
            <a:endParaRPr lang="en-US" dirty="0"/>
          </a:p>
        </p:txBody>
      </p:sp>
      <p:graphicFrame>
        <p:nvGraphicFramePr>
          <p:cNvPr id="5" name="Table 4"/>
          <p:cNvGraphicFramePr>
            <a:graphicFrameLocks noGrp="1"/>
          </p:cNvGraphicFramePr>
          <p:nvPr/>
        </p:nvGraphicFramePr>
        <p:xfrm>
          <a:off x="880440" y="1445797"/>
          <a:ext cx="7046651" cy="1345528"/>
        </p:xfrm>
        <a:graphic>
          <a:graphicData uri="http://schemas.openxmlformats.org/drawingml/2006/table">
            <a:tbl>
              <a:tblPr/>
              <a:tblGrid>
                <a:gridCol w="1618176"/>
                <a:gridCol w="1165422"/>
                <a:gridCol w="1080817"/>
                <a:gridCol w="1080055"/>
                <a:gridCol w="1080817"/>
                <a:gridCol w="1021364"/>
              </a:tblGrid>
              <a:tr h="535420">
                <a:tc>
                  <a:txBody>
                    <a:bodyPr/>
                    <a:lstStyle/>
                    <a:p>
                      <a:pPr algn="ctr">
                        <a:lnSpc>
                          <a:spcPct val="115000"/>
                        </a:lnSpc>
                        <a:spcAft>
                          <a:spcPts val="0"/>
                        </a:spcAft>
                      </a:pPr>
                      <a:r>
                        <a:rPr lang="en-US" sz="1200" dirty="0">
                          <a:solidFill>
                            <a:srgbClr val="002060"/>
                          </a:solidFill>
                          <a:latin typeface="Corbel" pitchFamily="34" charset="0"/>
                          <a:ea typeface="Calibri"/>
                        </a:rPr>
                        <a:t>Image Classification Algorithm</a:t>
                      </a:r>
                      <a:endParaRPr lang="en-US" sz="1200" dirty="0">
                        <a:solidFill>
                          <a:srgbClr val="002060"/>
                        </a:solidFill>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dirty="0">
                          <a:solidFill>
                            <a:srgbClr val="002060"/>
                          </a:solidFill>
                          <a:latin typeface="Corbel" pitchFamily="34" charset="0"/>
                          <a:ea typeface="Calibri"/>
                        </a:rPr>
                        <a:t>Training</a:t>
                      </a:r>
                      <a:endParaRPr lang="en-US" sz="1200" dirty="0">
                        <a:solidFill>
                          <a:srgbClr val="002060"/>
                        </a:solidFill>
                        <a:latin typeface="Corbel" pitchFamily="34" charset="0"/>
                        <a:ea typeface="Arial"/>
                      </a:endParaRPr>
                    </a:p>
                    <a:p>
                      <a:pPr algn="ctr">
                        <a:lnSpc>
                          <a:spcPct val="115000"/>
                        </a:lnSpc>
                        <a:spcAft>
                          <a:spcPts val="0"/>
                        </a:spcAft>
                      </a:pPr>
                      <a:r>
                        <a:rPr lang="en-US" sz="1200" dirty="0">
                          <a:solidFill>
                            <a:srgbClr val="002060"/>
                          </a:solidFill>
                          <a:latin typeface="Corbel" pitchFamily="34" charset="0"/>
                          <a:ea typeface="Calibri"/>
                        </a:rPr>
                        <a:t>Accuracy</a:t>
                      </a:r>
                      <a:endParaRPr lang="en-US" sz="1200" dirty="0">
                        <a:solidFill>
                          <a:srgbClr val="002060"/>
                        </a:solidFill>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dirty="0">
                          <a:solidFill>
                            <a:srgbClr val="002060"/>
                          </a:solidFill>
                          <a:latin typeface="Corbel" pitchFamily="34" charset="0"/>
                          <a:ea typeface="Calibri"/>
                        </a:rPr>
                        <a:t>Validation Accuracy</a:t>
                      </a:r>
                      <a:endParaRPr lang="en-US" sz="1200" dirty="0">
                        <a:solidFill>
                          <a:srgbClr val="002060"/>
                        </a:solidFill>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dirty="0">
                          <a:solidFill>
                            <a:srgbClr val="002060"/>
                          </a:solidFill>
                          <a:latin typeface="Corbel" pitchFamily="34" charset="0"/>
                          <a:ea typeface="Calibri"/>
                        </a:rPr>
                        <a:t>Training Loss</a:t>
                      </a:r>
                      <a:endParaRPr lang="en-US" sz="1200" dirty="0">
                        <a:solidFill>
                          <a:srgbClr val="002060"/>
                        </a:solidFill>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dirty="0">
                          <a:solidFill>
                            <a:srgbClr val="002060"/>
                          </a:solidFill>
                          <a:latin typeface="Corbel" pitchFamily="34" charset="0"/>
                          <a:ea typeface="Calibri"/>
                        </a:rPr>
                        <a:t>Validation Loss</a:t>
                      </a:r>
                      <a:endParaRPr lang="en-US" sz="1200" dirty="0">
                        <a:solidFill>
                          <a:srgbClr val="002060"/>
                        </a:solidFill>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dirty="0">
                          <a:solidFill>
                            <a:srgbClr val="002060"/>
                          </a:solidFill>
                          <a:latin typeface="Corbel" pitchFamily="34" charset="0"/>
                          <a:ea typeface="Calibri"/>
                        </a:rPr>
                        <a:t>F1 Score</a:t>
                      </a:r>
                      <a:endParaRPr lang="en-US" sz="1200" dirty="0">
                        <a:solidFill>
                          <a:srgbClr val="002060"/>
                        </a:solidFill>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036">
                <a:tc>
                  <a:txBody>
                    <a:bodyPr/>
                    <a:lstStyle/>
                    <a:p>
                      <a:pPr algn="ctr">
                        <a:lnSpc>
                          <a:spcPct val="115000"/>
                        </a:lnSpc>
                        <a:spcAft>
                          <a:spcPts val="0"/>
                        </a:spcAft>
                      </a:pPr>
                      <a:r>
                        <a:rPr lang="en-US" sz="1200">
                          <a:solidFill>
                            <a:srgbClr val="002060"/>
                          </a:solidFill>
                          <a:latin typeface="Corbel" pitchFamily="34" charset="0"/>
                          <a:ea typeface="Calibri"/>
                        </a:rPr>
                        <a:t>ResNet152 v2</a:t>
                      </a:r>
                      <a:endParaRPr lang="en-US" sz="1200">
                        <a:solidFill>
                          <a:srgbClr val="002060"/>
                        </a:solidFill>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dirty="0">
                          <a:solidFill>
                            <a:srgbClr val="002060"/>
                          </a:solidFill>
                          <a:latin typeface="Corbel" pitchFamily="34" charset="0"/>
                          <a:ea typeface="Calibri"/>
                        </a:rPr>
                        <a:t>0.9873</a:t>
                      </a:r>
                      <a:endParaRPr lang="en-US" sz="1200" dirty="0">
                        <a:solidFill>
                          <a:srgbClr val="002060"/>
                        </a:solidFill>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dirty="0" smtClean="0">
                          <a:solidFill>
                            <a:srgbClr val="002060"/>
                          </a:solidFill>
                          <a:latin typeface="Corbel" pitchFamily="34" charset="0"/>
                          <a:ea typeface="Calibri"/>
                        </a:rPr>
                        <a:t>0.9955</a:t>
                      </a:r>
                      <a:endParaRPr lang="en-US" sz="1200" dirty="0">
                        <a:solidFill>
                          <a:srgbClr val="002060"/>
                        </a:solidFill>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dirty="0">
                          <a:solidFill>
                            <a:srgbClr val="002060"/>
                          </a:solidFill>
                          <a:latin typeface="Corbel" pitchFamily="34" charset="0"/>
                          <a:ea typeface="Calibri"/>
                        </a:rPr>
                        <a:t>0.0468</a:t>
                      </a:r>
                      <a:endParaRPr lang="en-US" sz="1200" dirty="0">
                        <a:solidFill>
                          <a:srgbClr val="002060"/>
                        </a:solidFill>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solidFill>
                            <a:srgbClr val="002060"/>
                          </a:solidFill>
                          <a:latin typeface="Corbel" pitchFamily="34" charset="0"/>
                          <a:ea typeface="Calibri"/>
                        </a:rPr>
                        <a:t>0.0590</a:t>
                      </a:r>
                      <a:endParaRPr lang="en-US" sz="1200">
                        <a:solidFill>
                          <a:srgbClr val="002060"/>
                        </a:solidFill>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dirty="0">
                          <a:solidFill>
                            <a:srgbClr val="002060"/>
                          </a:solidFill>
                          <a:latin typeface="Corbel" pitchFamily="34" charset="0"/>
                          <a:ea typeface="Calibri"/>
                        </a:rPr>
                        <a:t>0.9765</a:t>
                      </a:r>
                      <a:endParaRPr lang="en-US" sz="1200" dirty="0">
                        <a:solidFill>
                          <a:srgbClr val="002060"/>
                        </a:solidFill>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036">
                <a:tc>
                  <a:txBody>
                    <a:bodyPr/>
                    <a:lstStyle/>
                    <a:p>
                      <a:pPr algn="ctr">
                        <a:lnSpc>
                          <a:spcPct val="115000"/>
                        </a:lnSpc>
                        <a:spcAft>
                          <a:spcPts val="0"/>
                        </a:spcAft>
                      </a:pPr>
                      <a:r>
                        <a:rPr lang="en-US" sz="1200">
                          <a:solidFill>
                            <a:srgbClr val="002060"/>
                          </a:solidFill>
                          <a:latin typeface="Corbel" pitchFamily="34" charset="0"/>
                          <a:ea typeface="Calibri"/>
                        </a:rPr>
                        <a:t>Xception Net</a:t>
                      </a:r>
                      <a:endParaRPr lang="en-US" sz="1200">
                        <a:solidFill>
                          <a:srgbClr val="002060"/>
                        </a:solidFill>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solidFill>
                            <a:srgbClr val="002060"/>
                          </a:solidFill>
                          <a:latin typeface="Corbel" pitchFamily="34" charset="0"/>
                          <a:ea typeface="Calibri"/>
                        </a:rPr>
                        <a:t>0.9990</a:t>
                      </a:r>
                      <a:endParaRPr lang="en-US" sz="1200">
                        <a:solidFill>
                          <a:srgbClr val="002060"/>
                        </a:solidFill>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solidFill>
                            <a:srgbClr val="002060"/>
                          </a:solidFill>
                          <a:latin typeface="Corbel" pitchFamily="34" charset="0"/>
                          <a:ea typeface="Calibri"/>
                        </a:rPr>
                        <a:t>0.8401</a:t>
                      </a:r>
                      <a:endParaRPr lang="en-US" sz="1200">
                        <a:solidFill>
                          <a:srgbClr val="002060"/>
                        </a:solidFill>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solidFill>
                            <a:srgbClr val="002060"/>
                          </a:solidFill>
                          <a:latin typeface="Corbel" pitchFamily="34" charset="0"/>
                          <a:ea typeface="Calibri"/>
                        </a:rPr>
                        <a:t>0.0140</a:t>
                      </a:r>
                      <a:endParaRPr lang="en-US" sz="1200">
                        <a:solidFill>
                          <a:srgbClr val="002060"/>
                        </a:solidFill>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solidFill>
                            <a:srgbClr val="002060"/>
                          </a:solidFill>
                          <a:latin typeface="Corbel" pitchFamily="34" charset="0"/>
                          <a:ea typeface="Calibri"/>
                        </a:rPr>
                        <a:t>0.6300</a:t>
                      </a:r>
                      <a:endParaRPr lang="en-US" sz="1200">
                        <a:solidFill>
                          <a:srgbClr val="002060"/>
                        </a:solidFill>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dirty="0" smtClean="0">
                          <a:solidFill>
                            <a:srgbClr val="002060"/>
                          </a:solidFill>
                          <a:latin typeface="Corbel" pitchFamily="34" charset="0"/>
                          <a:ea typeface="Calibri"/>
                        </a:rPr>
                        <a:t>0.9354</a:t>
                      </a:r>
                      <a:endParaRPr lang="en-US" sz="1200" dirty="0">
                        <a:solidFill>
                          <a:srgbClr val="002060"/>
                        </a:solidFill>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036">
                <a:tc>
                  <a:txBody>
                    <a:bodyPr/>
                    <a:lstStyle/>
                    <a:p>
                      <a:pPr algn="ctr">
                        <a:lnSpc>
                          <a:spcPct val="115000"/>
                        </a:lnSpc>
                        <a:spcAft>
                          <a:spcPts val="0"/>
                        </a:spcAft>
                      </a:pPr>
                      <a:r>
                        <a:rPr lang="en-US" sz="1200">
                          <a:solidFill>
                            <a:srgbClr val="002060"/>
                          </a:solidFill>
                          <a:latin typeface="Corbel" pitchFamily="34" charset="0"/>
                          <a:ea typeface="Calibri"/>
                        </a:rPr>
                        <a:t>Inception Net</a:t>
                      </a:r>
                      <a:endParaRPr lang="en-US" sz="1200">
                        <a:solidFill>
                          <a:srgbClr val="002060"/>
                        </a:solidFill>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solidFill>
                            <a:srgbClr val="002060"/>
                          </a:solidFill>
                          <a:latin typeface="Corbel" pitchFamily="34" charset="0"/>
                          <a:ea typeface="Calibri"/>
                        </a:rPr>
                        <a:t>0.9586</a:t>
                      </a:r>
                      <a:endParaRPr lang="en-US" sz="1200">
                        <a:solidFill>
                          <a:srgbClr val="002060"/>
                        </a:solidFill>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solidFill>
                            <a:srgbClr val="002060"/>
                          </a:solidFill>
                          <a:latin typeface="Corbel" pitchFamily="34" charset="0"/>
                          <a:ea typeface="Calibri"/>
                        </a:rPr>
                        <a:t>0.9922</a:t>
                      </a:r>
                      <a:endParaRPr lang="en-US" sz="1200">
                        <a:solidFill>
                          <a:srgbClr val="002060"/>
                        </a:solidFill>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solidFill>
                            <a:srgbClr val="002060"/>
                          </a:solidFill>
                          <a:latin typeface="Corbel" pitchFamily="34" charset="0"/>
                          <a:ea typeface="Calibri"/>
                        </a:rPr>
                        <a:t>0.1410</a:t>
                      </a:r>
                      <a:endParaRPr lang="en-US" sz="1200">
                        <a:solidFill>
                          <a:srgbClr val="002060"/>
                        </a:solidFill>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dirty="0">
                          <a:solidFill>
                            <a:srgbClr val="002060"/>
                          </a:solidFill>
                          <a:latin typeface="Corbel" pitchFamily="34" charset="0"/>
                          <a:ea typeface="Calibri"/>
                        </a:rPr>
                        <a:t>0.0229</a:t>
                      </a:r>
                      <a:endParaRPr lang="en-US" sz="1200" dirty="0">
                        <a:solidFill>
                          <a:srgbClr val="002060"/>
                        </a:solidFill>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dirty="0">
                          <a:solidFill>
                            <a:srgbClr val="002060"/>
                          </a:solidFill>
                          <a:latin typeface="Corbel" pitchFamily="34" charset="0"/>
                          <a:ea typeface="Calibri"/>
                        </a:rPr>
                        <a:t>0.9438</a:t>
                      </a:r>
                      <a:endParaRPr lang="en-US" sz="1200" dirty="0">
                        <a:solidFill>
                          <a:srgbClr val="002060"/>
                        </a:solidFill>
                        <a:latin typeface="Corbel" pitchFamily="34" charset="0"/>
                        <a:ea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6081"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6" name="Picture 5" descr="val_acc.png"/>
          <p:cNvPicPr>
            <a:picLocks noChangeAspect="1"/>
          </p:cNvPicPr>
          <p:nvPr/>
        </p:nvPicPr>
        <p:blipFill>
          <a:blip r:embed="rId2"/>
          <a:stretch>
            <a:fillRect/>
          </a:stretch>
        </p:blipFill>
        <p:spPr>
          <a:xfrm>
            <a:off x="4532877" y="2887247"/>
            <a:ext cx="3375513" cy="2160000"/>
          </a:xfrm>
          <a:prstGeom prst="rect">
            <a:avLst/>
          </a:prstGeom>
          <a:ln>
            <a:solidFill>
              <a:schemeClr val="tx1"/>
            </a:solidFill>
          </a:ln>
        </p:spPr>
      </p:pic>
      <p:pic>
        <p:nvPicPr>
          <p:cNvPr id="7" name="Picture 6" descr="f1score.png"/>
          <p:cNvPicPr>
            <a:picLocks noChangeAspect="1"/>
          </p:cNvPicPr>
          <p:nvPr/>
        </p:nvPicPr>
        <p:blipFill>
          <a:blip r:embed="rId3"/>
          <a:stretch>
            <a:fillRect/>
          </a:stretch>
        </p:blipFill>
        <p:spPr>
          <a:xfrm>
            <a:off x="880025" y="2898507"/>
            <a:ext cx="3388397" cy="2160000"/>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Application</a:t>
            </a:r>
            <a:endParaRPr lang="en-US" dirty="0"/>
          </a:p>
        </p:txBody>
      </p:sp>
      <p:pic>
        <p:nvPicPr>
          <p:cNvPr id="5" name="1-u3juulvs-7nlg-ofjbuzcn-t7ov-ytzzm54k-uc0n_Wa4MKlUh_gW1E.mp4">
            <a:hlinkClick r:id="" action="ppaction://media"/>
          </p:cNvPr>
          <p:cNvPicPr>
            <a:picLocks noRot="1" noChangeAspect="1"/>
          </p:cNvPicPr>
          <p:nvPr>
            <a:videoFile r:link="rId1"/>
          </p:nvPr>
        </p:nvPicPr>
        <p:blipFill>
          <a:blip r:embed="rId3"/>
          <a:stretch>
            <a:fillRect/>
          </a:stretch>
        </p:blipFill>
        <p:spPr>
          <a:xfrm>
            <a:off x="2369820" y="1347482"/>
            <a:ext cx="4556760" cy="3743846"/>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Test Cases</a:t>
            </a:r>
            <a:endParaRPr lang="en-US" dirty="0"/>
          </a:p>
        </p:txBody>
      </p:sp>
      <p:sp>
        <p:nvSpPr>
          <p:cNvPr id="3" name="Text Placeholder 2"/>
          <p:cNvSpPr>
            <a:spLocks noGrp="1"/>
          </p:cNvSpPr>
          <p:nvPr>
            <p:ph type="body" idx="1"/>
          </p:nvPr>
        </p:nvSpPr>
        <p:spPr>
          <a:xfrm>
            <a:off x="2047168" y="1368196"/>
            <a:ext cx="4597185" cy="439978"/>
          </a:xfrm>
        </p:spPr>
        <p:txBody>
          <a:bodyPr>
            <a:noAutofit/>
          </a:bodyPr>
          <a:lstStyle/>
          <a:p>
            <a:pPr algn="ctr">
              <a:buNone/>
            </a:pPr>
            <a:r>
              <a:rPr lang="en-IN" sz="1400" dirty="0" smtClean="0">
                <a:solidFill>
                  <a:srgbClr val="002060"/>
                </a:solidFill>
                <a:latin typeface="Corbel" pitchFamily="34" charset="0"/>
              </a:rPr>
              <a:t>Single hand gesture with noise in the background</a:t>
            </a:r>
          </a:p>
        </p:txBody>
      </p:sp>
      <p:pic>
        <p:nvPicPr>
          <p:cNvPr id="7" name="Picture 6" descr="Screenshot (215).png"/>
          <p:cNvPicPr>
            <a:picLocks noChangeAspect="1"/>
          </p:cNvPicPr>
          <p:nvPr/>
        </p:nvPicPr>
        <p:blipFill>
          <a:blip r:embed="rId2"/>
          <a:srcRect l="39826" t="5487" r="39763" b="18504"/>
          <a:stretch>
            <a:fillRect/>
          </a:stretch>
        </p:blipFill>
        <p:spPr>
          <a:xfrm>
            <a:off x="1732546" y="1903500"/>
            <a:ext cx="1546734" cy="3240000"/>
          </a:xfrm>
          <a:prstGeom prst="rect">
            <a:avLst/>
          </a:prstGeom>
          <a:ln>
            <a:solidFill>
              <a:schemeClr val="tx1"/>
            </a:solidFill>
          </a:ln>
        </p:spPr>
      </p:pic>
      <p:pic>
        <p:nvPicPr>
          <p:cNvPr id="9" name="Picture 8" descr="Screenshot (217).png"/>
          <p:cNvPicPr>
            <a:picLocks noChangeAspect="1"/>
          </p:cNvPicPr>
          <p:nvPr/>
        </p:nvPicPr>
        <p:blipFill>
          <a:blip r:embed="rId3"/>
          <a:srcRect l="39904" t="5244" r="39900" b="17601"/>
          <a:stretch>
            <a:fillRect/>
          </a:stretch>
        </p:blipFill>
        <p:spPr>
          <a:xfrm>
            <a:off x="3575097" y="1903500"/>
            <a:ext cx="1507724" cy="3240000"/>
          </a:xfrm>
          <a:prstGeom prst="rect">
            <a:avLst/>
          </a:prstGeom>
          <a:ln>
            <a:solidFill>
              <a:schemeClr val="tx1"/>
            </a:solidFill>
          </a:ln>
        </p:spPr>
      </p:pic>
      <p:pic>
        <p:nvPicPr>
          <p:cNvPr id="14" name="Picture 13" descr="Screenshot (221).png"/>
          <p:cNvPicPr>
            <a:picLocks noChangeAspect="1"/>
          </p:cNvPicPr>
          <p:nvPr/>
        </p:nvPicPr>
        <p:blipFill>
          <a:blip r:embed="rId4"/>
          <a:srcRect l="39949" t="5444" r="39704" b="17253"/>
          <a:stretch>
            <a:fillRect/>
          </a:stretch>
        </p:blipFill>
        <p:spPr>
          <a:xfrm>
            <a:off x="5438272" y="1903500"/>
            <a:ext cx="1516092" cy="3240000"/>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IN" dirty="0" smtClean="0"/>
              <a:t>Test Cases</a:t>
            </a:r>
            <a:endParaRPr lang="en-US" dirty="0"/>
          </a:p>
        </p:txBody>
      </p:sp>
      <p:sp>
        <p:nvSpPr>
          <p:cNvPr id="10" name="Text Placeholder 9"/>
          <p:cNvSpPr>
            <a:spLocks noGrp="1"/>
          </p:cNvSpPr>
          <p:nvPr>
            <p:ph type="body" idx="2"/>
          </p:nvPr>
        </p:nvSpPr>
        <p:spPr>
          <a:xfrm>
            <a:off x="2055108" y="1326945"/>
            <a:ext cx="5690339" cy="556856"/>
          </a:xfrm>
        </p:spPr>
        <p:txBody>
          <a:bodyPr>
            <a:normAutofit/>
          </a:bodyPr>
          <a:lstStyle/>
          <a:p>
            <a:pPr>
              <a:buNone/>
            </a:pPr>
            <a:r>
              <a:rPr lang="en-IN" sz="1400" dirty="0" smtClean="0">
                <a:solidFill>
                  <a:srgbClr val="002060"/>
                </a:solidFill>
                <a:latin typeface="Corbel" pitchFamily="34" charset="0"/>
              </a:rPr>
              <a:t>Single and double hand gesture with plain background</a:t>
            </a:r>
          </a:p>
        </p:txBody>
      </p:sp>
      <p:pic>
        <p:nvPicPr>
          <p:cNvPr id="5" name="Picture 4" descr="Screenshot (218).png"/>
          <p:cNvPicPr>
            <a:picLocks noChangeAspect="1"/>
          </p:cNvPicPr>
          <p:nvPr/>
        </p:nvPicPr>
        <p:blipFill>
          <a:blip r:embed="rId2"/>
          <a:srcRect l="39610" t="5314" r="40076" b="17531"/>
          <a:stretch>
            <a:fillRect/>
          </a:stretch>
        </p:blipFill>
        <p:spPr>
          <a:xfrm>
            <a:off x="1774027" y="1903500"/>
            <a:ext cx="1516600" cy="3240000"/>
          </a:xfrm>
          <a:prstGeom prst="rect">
            <a:avLst/>
          </a:prstGeom>
          <a:ln>
            <a:solidFill>
              <a:schemeClr val="tx1"/>
            </a:solidFill>
          </a:ln>
        </p:spPr>
      </p:pic>
      <p:pic>
        <p:nvPicPr>
          <p:cNvPr id="6" name="Picture 5" descr="Screenshot (219).png"/>
          <p:cNvPicPr>
            <a:picLocks noChangeAspect="1"/>
          </p:cNvPicPr>
          <p:nvPr/>
        </p:nvPicPr>
        <p:blipFill>
          <a:blip r:embed="rId3"/>
          <a:srcRect l="39767" t="7293" r="40037" b="17844"/>
          <a:stretch>
            <a:fillRect/>
          </a:stretch>
        </p:blipFill>
        <p:spPr>
          <a:xfrm>
            <a:off x="3526971" y="1903500"/>
            <a:ext cx="1553878" cy="3240000"/>
          </a:xfrm>
          <a:prstGeom prst="rect">
            <a:avLst/>
          </a:prstGeom>
          <a:ln>
            <a:solidFill>
              <a:schemeClr val="tx1"/>
            </a:solidFill>
          </a:ln>
        </p:spPr>
      </p:pic>
      <p:pic>
        <p:nvPicPr>
          <p:cNvPr id="7" name="Picture 6" descr="Screenshot (220).png"/>
          <p:cNvPicPr>
            <a:picLocks noChangeAspect="1"/>
          </p:cNvPicPr>
          <p:nvPr/>
        </p:nvPicPr>
        <p:blipFill>
          <a:blip r:embed="rId4"/>
          <a:srcRect l="39716" t="4759" r="39981" b="17704"/>
          <a:stretch>
            <a:fillRect/>
          </a:stretch>
        </p:blipFill>
        <p:spPr>
          <a:xfrm>
            <a:off x="5302377" y="1903500"/>
            <a:ext cx="1508244" cy="3240000"/>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smtClean="0"/>
              <a:t>Test Cases</a:t>
            </a:r>
            <a:endParaRPr lang="en-US" dirty="0"/>
          </a:p>
        </p:txBody>
      </p:sp>
      <p:sp>
        <p:nvSpPr>
          <p:cNvPr id="9" name="Text Placeholder 8"/>
          <p:cNvSpPr>
            <a:spLocks noGrp="1"/>
          </p:cNvSpPr>
          <p:nvPr>
            <p:ph type="body" idx="2"/>
          </p:nvPr>
        </p:nvSpPr>
        <p:spPr>
          <a:xfrm>
            <a:off x="2068573" y="1333820"/>
            <a:ext cx="4462855" cy="391852"/>
          </a:xfrm>
        </p:spPr>
        <p:txBody>
          <a:bodyPr>
            <a:noAutofit/>
          </a:bodyPr>
          <a:lstStyle/>
          <a:p>
            <a:pPr>
              <a:buNone/>
            </a:pPr>
            <a:r>
              <a:rPr lang="en-IN" sz="1400" dirty="0" smtClean="0">
                <a:solidFill>
                  <a:srgbClr val="002060"/>
                </a:solidFill>
                <a:latin typeface="Corbel" pitchFamily="34" charset="0"/>
              </a:rPr>
              <a:t>Hand gesture with another hand in background</a:t>
            </a:r>
            <a:endParaRPr lang="en-US" sz="1400" dirty="0">
              <a:solidFill>
                <a:srgbClr val="002060"/>
              </a:solidFill>
              <a:latin typeface="Corbel" pitchFamily="34" charset="0"/>
            </a:endParaRPr>
          </a:p>
        </p:txBody>
      </p:sp>
      <p:pic>
        <p:nvPicPr>
          <p:cNvPr id="5" name="Picture 4" descr="Screenshot (223).png"/>
          <p:cNvPicPr>
            <a:picLocks noChangeAspect="1"/>
          </p:cNvPicPr>
          <p:nvPr/>
        </p:nvPicPr>
        <p:blipFill>
          <a:blip r:embed="rId2"/>
          <a:srcRect l="39872" t="5158" r="39922" b="17774"/>
          <a:stretch>
            <a:fillRect/>
          </a:stretch>
        </p:blipFill>
        <p:spPr>
          <a:xfrm>
            <a:off x="2292244" y="1903500"/>
            <a:ext cx="1510160" cy="3240000"/>
          </a:xfrm>
          <a:prstGeom prst="rect">
            <a:avLst/>
          </a:prstGeom>
          <a:ln>
            <a:solidFill>
              <a:schemeClr val="tx1"/>
            </a:solidFill>
          </a:ln>
        </p:spPr>
      </p:pic>
      <p:pic>
        <p:nvPicPr>
          <p:cNvPr id="6" name="Picture 5" descr="Screenshot (224).png"/>
          <p:cNvPicPr>
            <a:picLocks noChangeAspect="1"/>
          </p:cNvPicPr>
          <p:nvPr/>
        </p:nvPicPr>
        <p:blipFill>
          <a:blip r:embed="rId3"/>
          <a:srcRect l="40268" t="5303" r="40050" b="17568"/>
          <a:stretch>
            <a:fillRect/>
          </a:stretch>
        </p:blipFill>
        <p:spPr>
          <a:xfrm>
            <a:off x="4216895" y="1903500"/>
            <a:ext cx="1469774" cy="3240000"/>
          </a:xfrm>
          <a:prstGeom prst="rect">
            <a:avLst/>
          </a:prstGeom>
          <a:ln w="9525">
            <a:solidFill>
              <a:schemeClr val="tx1"/>
            </a:solid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Result Analysis and Conclusion</a:t>
            </a:r>
            <a:endParaRPr lang="en-US" dirty="0"/>
          </a:p>
        </p:txBody>
      </p:sp>
      <p:sp>
        <p:nvSpPr>
          <p:cNvPr id="3" name="Text Placeholder 2"/>
          <p:cNvSpPr>
            <a:spLocks noGrp="1"/>
          </p:cNvSpPr>
          <p:nvPr>
            <p:ph type="body" idx="1"/>
          </p:nvPr>
        </p:nvSpPr>
        <p:spPr>
          <a:xfrm>
            <a:off x="181072" y="1505700"/>
            <a:ext cx="8440414" cy="3076200"/>
          </a:xfrm>
        </p:spPr>
        <p:txBody>
          <a:bodyPr>
            <a:normAutofit/>
          </a:bodyPr>
          <a:lstStyle/>
          <a:p>
            <a:pPr algn="just">
              <a:buNone/>
            </a:pPr>
            <a:r>
              <a:rPr lang="en-US" sz="1400" dirty="0" smtClean="0">
                <a:solidFill>
                  <a:srgbClr val="002060"/>
                </a:solidFill>
                <a:latin typeface="Corbel" pitchFamily="34" charset="0"/>
              </a:rPr>
              <a:t>	After evaluating various approaches we concluded that a vision-based approach for gesture recognition is better due to its efficient accuracy, cost and portability compared to other approaches. In a vision-based approach CNN works better than other classification algorithms. The application will recognize deaf-mute speech samples of alphabets (A–Z) and digits (1 to 9). Users have the flexibility to add their own customized gestures and convert speech to text. For object detection yolov4 has been implemented with average IoU and average time 0.932 and 0.0091 respectively and for image classification ResNet has been implemented with F1 score of 0.9765. After integrating yolov4 with ResNet152v2 we were able to achieve accuracy of 96.2%.</a:t>
            </a:r>
            <a:endParaRPr lang="en-US" sz="1400" dirty="0">
              <a:solidFill>
                <a:srgbClr val="002060"/>
              </a:solidFill>
              <a:latin typeface="Corbel"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3" name="Picture 2" descr="Gantt chart (1).png"/>
          <p:cNvPicPr>
            <a:picLocks noChangeAspect="1"/>
          </p:cNvPicPr>
          <p:nvPr/>
        </p:nvPicPr>
        <p:blipFill>
          <a:blip r:embed="rId3"/>
          <a:stretch>
            <a:fillRect/>
          </a:stretch>
        </p:blipFill>
        <p:spPr>
          <a:xfrm>
            <a:off x="1063929" y="0"/>
            <a:ext cx="6842537" cy="51435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References</a:t>
            </a:r>
            <a:endParaRPr lang="en-US" dirty="0"/>
          </a:p>
        </p:txBody>
      </p:sp>
      <p:sp>
        <p:nvSpPr>
          <p:cNvPr id="3" name="Text Placeholder 2"/>
          <p:cNvSpPr>
            <a:spLocks noGrp="1"/>
          </p:cNvSpPr>
          <p:nvPr>
            <p:ph type="body" idx="1"/>
          </p:nvPr>
        </p:nvSpPr>
        <p:spPr>
          <a:xfrm>
            <a:off x="311699" y="1505700"/>
            <a:ext cx="8454165" cy="3076200"/>
          </a:xfrm>
        </p:spPr>
        <p:txBody>
          <a:bodyPr>
            <a:normAutofit/>
          </a:bodyPr>
          <a:lstStyle/>
          <a:p>
            <a:pPr fontAlgn="base"/>
            <a:r>
              <a:rPr lang="en-US" dirty="0" smtClean="0">
                <a:solidFill>
                  <a:schemeClr val="tx1">
                    <a:lumMod val="50000"/>
                  </a:schemeClr>
                </a:solidFill>
                <a:latin typeface="Corbel" pitchFamily="34" charset="0"/>
              </a:rPr>
              <a:t>“Hand Gesture Recognisation And Voice Conversion System For Dumb People”, 5th International Conference on Advanced Computing &amp; Communication Systems (ICACCS), 2019.</a:t>
            </a:r>
          </a:p>
          <a:p>
            <a:pPr fontAlgn="base"/>
            <a:r>
              <a:rPr lang="en-US" dirty="0" smtClean="0">
                <a:solidFill>
                  <a:schemeClr val="tx1">
                    <a:lumMod val="50000"/>
                  </a:schemeClr>
                </a:solidFill>
                <a:latin typeface="Corbel" pitchFamily="34" charset="0"/>
              </a:rPr>
              <a:t>“Real-Time Sign Language Recognition Based on Video Stream”, Proceedings of the 39th Chinese Control Conference, Shenyang, China, July 27-29, 2020.</a:t>
            </a:r>
          </a:p>
          <a:p>
            <a:pPr fontAlgn="base"/>
            <a:r>
              <a:rPr lang="en-US" dirty="0" smtClean="0">
                <a:solidFill>
                  <a:schemeClr val="tx1">
                    <a:lumMod val="50000"/>
                  </a:schemeClr>
                </a:solidFill>
                <a:latin typeface="Corbel" pitchFamily="34" charset="0"/>
              </a:rPr>
              <a:t>“Android based American Sign Language Recognition System with Skin Segmentation and SVM”, 9th ICCCNT,  IISC, </a:t>
            </a:r>
            <a:r>
              <a:rPr lang="en-US" dirty="0" err="1" smtClean="0">
                <a:solidFill>
                  <a:schemeClr val="tx1">
                    <a:lumMod val="50000"/>
                  </a:schemeClr>
                </a:solidFill>
                <a:latin typeface="Corbel" pitchFamily="34" charset="0"/>
              </a:rPr>
              <a:t>Bengaluru</a:t>
            </a:r>
            <a:r>
              <a:rPr lang="en-US" dirty="0" smtClean="0">
                <a:solidFill>
                  <a:schemeClr val="tx1">
                    <a:lumMod val="50000"/>
                  </a:schemeClr>
                </a:solidFill>
                <a:latin typeface="Corbel" pitchFamily="34" charset="0"/>
              </a:rPr>
              <a:t>, India 2018.</a:t>
            </a:r>
          </a:p>
          <a:p>
            <a:pPr fontAlgn="base"/>
            <a:r>
              <a:rPr lang="en-US" dirty="0" smtClean="0">
                <a:solidFill>
                  <a:schemeClr val="tx1">
                    <a:lumMod val="50000"/>
                  </a:schemeClr>
                </a:solidFill>
                <a:latin typeface="Corbel" pitchFamily="34" charset="0"/>
              </a:rPr>
              <a:t>“Real-time Conversion of Sign Language   to Text and Speech”, Proceedings of the Second International Conference on Inventive Research in Computing Applications (ICIRCA), 2020. </a:t>
            </a:r>
          </a:p>
          <a:p>
            <a:pPr fontAlgn="base"/>
            <a:r>
              <a:rPr lang="en-US" dirty="0" smtClean="0">
                <a:solidFill>
                  <a:schemeClr val="tx1">
                    <a:lumMod val="50000"/>
                  </a:schemeClr>
                </a:solidFill>
                <a:latin typeface="Corbel" pitchFamily="34" charset="0"/>
              </a:rPr>
              <a:t>“Implementation of Virtual Assistant with Sign Language using Deep Learning and </a:t>
            </a:r>
            <a:r>
              <a:rPr lang="en-US" dirty="0" err="1" smtClean="0">
                <a:solidFill>
                  <a:schemeClr val="tx1">
                    <a:lumMod val="50000"/>
                  </a:schemeClr>
                </a:solidFill>
                <a:latin typeface="Corbel" pitchFamily="34" charset="0"/>
              </a:rPr>
              <a:t>TensorFlow</a:t>
            </a:r>
            <a:r>
              <a:rPr lang="en-US" dirty="0" smtClean="0">
                <a:solidFill>
                  <a:schemeClr val="tx1">
                    <a:lumMod val="50000"/>
                  </a:schemeClr>
                </a:solidFill>
                <a:latin typeface="Corbel" pitchFamily="34" charset="0"/>
              </a:rPr>
              <a:t>”, Proceedings of the Second International Conference on Inventive Research in Computing Applications (ICIRCA), 2020.</a:t>
            </a:r>
          </a:p>
          <a:p>
            <a:pPr fontAlgn="base"/>
            <a:r>
              <a:rPr lang="en-US" dirty="0" smtClean="0">
                <a:solidFill>
                  <a:schemeClr val="tx1">
                    <a:lumMod val="50000"/>
                  </a:schemeClr>
                </a:solidFill>
                <a:latin typeface="Corbel" pitchFamily="34" charset="0"/>
              </a:rPr>
              <a:t>“End-to-End Speech Translation With Transcoding by Multi-Task Learning for Distant Language Pairs”,  IEEE/ACM Transactions on audio, speech, and language processing, VOL. 28, 2020.</a:t>
            </a:r>
          </a:p>
          <a:p>
            <a:endParaRPr lang="en-US" dirty="0">
              <a:solidFill>
                <a:schemeClr val="tx1">
                  <a:lumMod val="50000"/>
                </a:schemeClr>
              </a:solidFill>
              <a:latin typeface="Corbel"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332850" y="1001950"/>
            <a:ext cx="8478300" cy="192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GB" sz="5000"/>
              <a:t>Thank You!</a:t>
            </a:r>
            <a:endParaRPr sz="50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Abstract</a:t>
            </a:r>
            <a:endParaRPr/>
          </a:p>
        </p:txBody>
      </p:sp>
      <p:sp>
        <p:nvSpPr>
          <p:cNvPr id="71" name="Google Shape;71;p14"/>
          <p:cNvSpPr txBox="1">
            <a:spLocks noGrp="1"/>
          </p:cNvSpPr>
          <p:nvPr>
            <p:ph type="body" idx="1"/>
          </p:nvPr>
        </p:nvSpPr>
        <p:spPr>
          <a:xfrm>
            <a:off x="311700" y="1505700"/>
            <a:ext cx="8458500" cy="3076200"/>
          </a:xfrm>
          <a:prstGeom prst="rect">
            <a:avLst/>
          </a:prstGeom>
        </p:spPr>
        <p:txBody>
          <a:bodyPr spcFirstLastPara="1" wrap="square" lIns="91425" tIns="91425" rIns="91425" bIns="91425" anchor="t" anchorCtr="0">
            <a:normAutofit/>
          </a:bodyPr>
          <a:lstStyle/>
          <a:p>
            <a:pPr marL="0" lvl="0" indent="0" algn="just" rtl="0">
              <a:lnSpc>
                <a:spcPct val="100000"/>
              </a:lnSpc>
              <a:spcBef>
                <a:spcPts val="0"/>
              </a:spcBef>
              <a:spcAft>
                <a:spcPts val="1000"/>
              </a:spcAft>
              <a:buNone/>
            </a:pPr>
            <a:r>
              <a:rPr lang="en-GB" sz="1700" dirty="0">
                <a:solidFill>
                  <a:schemeClr val="accent1"/>
                </a:solidFill>
                <a:latin typeface="Corbel"/>
                <a:ea typeface="Corbel"/>
                <a:cs typeface="Corbel"/>
                <a:sym typeface="Corbel"/>
              </a:rPr>
              <a:t>According to the World Health Organization (WHO) over 5% of the world's population have impaired hearing and speaking loss. It is very difficult for specially </a:t>
            </a:r>
            <a:r>
              <a:rPr lang="en-GB" sz="1700" dirty="0" err="1">
                <a:solidFill>
                  <a:schemeClr val="accent1"/>
                </a:solidFill>
                <a:latin typeface="Corbel"/>
                <a:ea typeface="Corbel"/>
                <a:cs typeface="Corbel"/>
                <a:sym typeface="Corbel"/>
              </a:rPr>
              <a:t>abled</a:t>
            </a:r>
            <a:r>
              <a:rPr lang="en-GB" sz="1700" dirty="0">
                <a:solidFill>
                  <a:schemeClr val="accent1"/>
                </a:solidFill>
                <a:latin typeface="Corbel"/>
                <a:ea typeface="Corbel"/>
                <a:cs typeface="Corbel"/>
                <a:sym typeface="Corbel"/>
              </a:rPr>
              <a:t> people to communicate. This paper proposes a system to overcome these barriers and allow everyone to interact with each other irrespective of their disabilities and facilitates specially </a:t>
            </a:r>
            <a:r>
              <a:rPr lang="en-GB" sz="1700" dirty="0" err="1">
                <a:solidFill>
                  <a:schemeClr val="accent1"/>
                </a:solidFill>
                <a:latin typeface="Corbel"/>
                <a:ea typeface="Corbel"/>
                <a:cs typeface="Corbel"/>
                <a:sym typeface="Corbel"/>
              </a:rPr>
              <a:t>abled</a:t>
            </a:r>
            <a:r>
              <a:rPr lang="en-GB" sz="1700" dirty="0">
                <a:solidFill>
                  <a:schemeClr val="accent1"/>
                </a:solidFill>
                <a:latin typeface="Corbel"/>
                <a:ea typeface="Corbel"/>
                <a:cs typeface="Corbel"/>
                <a:sym typeface="Corbel"/>
              </a:rPr>
              <a:t> and normal people to communicate with each other through messaging and video calling.</a:t>
            </a:r>
            <a:endParaRPr>
              <a:solidFill>
                <a:schemeClr val="accent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Literature Survey</a:t>
            </a:r>
            <a:endParaRPr lang="en-US" dirty="0"/>
          </a:p>
        </p:txBody>
      </p:sp>
      <p:graphicFrame>
        <p:nvGraphicFramePr>
          <p:cNvPr id="5" name="Table 4"/>
          <p:cNvGraphicFramePr>
            <a:graphicFrameLocks noGrp="1"/>
          </p:cNvGraphicFramePr>
          <p:nvPr/>
        </p:nvGraphicFramePr>
        <p:xfrm>
          <a:off x="1257300" y="1520824"/>
          <a:ext cx="6781800" cy="2860676"/>
        </p:xfrm>
        <a:graphic>
          <a:graphicData uri="http://schemas.openxmlformats.org/drawingml/2006/table">
            <a:tbl>
              <a:tblPr/>
              <a:tblGrid>
                <a:gridCol w="1617742"/>
                <a:gridCol w="1229201"/>
                <a:gridCol w="1879124"/>
                <a:gridCol w="2055733"/>
              </a:tblGrid>
              <a:tr h="506659">
                <a:tc>
                  <a:txBody>
                    <a:bodyPr/>
                    <a:lstStyle/>
                    <a:p>
                      <a:pPr algn="just" rtl="0" fontAlgn="t">
                        <a:spcBef>
                          <a:spcPts val="0"/>
                        </a:spcBef>
                        <a:spcAft>
                          <a:spcPts val="0"/>
                        </a:spcAft>
                      </a:pPr>
                      <a:r>
                        <a:rPr lang="en-US" sz="1000" b="1" i="0" u="none" strike="noStrike" dirty="0">
                          <a:solidFill>
                            <a:srgbClr val="000000"/>
                          </a:solidFill>
                          <a:latin typeface="Corbel" pitchFamily="34" charset="0"/>
                        </a:rPr>
                        <a:t>Title</a:t>
                      </a:r>
                      <a:endParaRPr lang="en-US" sz="1000" dirty="0">
                        <a:latin typeface="Corbel" pitchFamily="34" charset="0"/>
                      </a:endParaRP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000" b="1" i="0" u="none" strike="noStrike" dirty="0">
                          <a:solidFill>
                            <a:srgbClr val="000000"/>
                          </a:solidFill>
                          <a:latin typeface="Corbel" pitchFamily="34" charset="0"/>
                        </a:rPr>
                        <a:t>Publication</a:t>
                      </a:r>
                      <a:endParaRPr lang="en-US" sz="1000" dirty="0">
                        <a:latin typeface="Corbel" pitchFamily="34" charset="0"/>
                      </a:endParaRP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000" b="1" i="0" u="none" strike="noStrike" dirty="0">
                          <a:solidFill>
                            <a:srgbClr val="000000"/>
                          </a:solidFill>
                          <a:latin typeface="Corbel" pitchFamily="34" charset="0"/>
                        </a:rPr>
                        <a:t>Advantages</a:t>
                      </a:r>
                      <a:endParaRPr lang="en-US" sz="1000" dirty="0">
                        <a:latin typeface="Corbel" pitchFamily="34" charset="0"/>
                      </a:endParaRP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000" b="1" i="0" u="none" strike="noStrike" dirty="0">
                          <a:solidFill>
                            <a:srgbClr val="000000"/>
                          </a:solidFill>
                          <a:latin typeface="Corbel" pitchFamily="34" charset="0"/>
                        </a:rPr>
                        <a:t>Disadvantages</a:t>
                      </a:r>
                      <a:endParaRPr lang="en-US" sz="1000" dirty="0">
                        <a:latin typeface="Corbel" pitchFamily="34" charset="0"/>
                      </a:endParaRP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r>
              <a:tr h="2354017">
                <a:tc>
                  <a:txBody>
                    <a:bodyPr/>
                    <a:lstStyle/>
                    <a:p>
                      <a:pPr algn="just" rtl="0" fontAlgn="t">
                        <a:spcBef>
                          <a:spcPts val="0"/>
                        </a:spcBef>
                        <a:spcAft>
                          <a:spcPts val="0"/>
                        </a:spcAft>
                      </a:pPr>
                      <a:r>
                        <a:rPr lang="en-US" sz="1000" b="0" i="0" u="none" strike="noStrike">
                          <a:solidFill>
                            <a:srgbClr val="000000"/>
                          </a:solidFill>
                          <a:latin typeface="Corbel" pitchFamily="34" charset="0"/>
                        </a:rPr>
                        <a:t>Android based American Sign Language Recognition System with Skin Segmentation and SVM</a:t>
                      </a:r>
                      <a:endParaRPr lang="en-US" sz="1000">
                        <a:latin typeface="Corbel" pitchFamily="34" charset="0"/>
                      </a:endParaRPr>
                    </a:p>
                    <a:p>
                      <a:pPr fontAlgn="t"/>
                      <a:r>
                        <a:rPr lang="en-US" sz="1000">
                          <a:latin typeface="Corbel" pitchFamily="34" charset="0"/>
                        </a:rPr>
                        <a:t/>
                      </a:r>
                      <a:br>
                        <a:rPr lang="en-US" sz="1000">
                          <a:latin typeface="Corbel" pitchFamily="34" charset="0"/>
                        </a:rPr>
                      </a:br>
                      <a:endParaRPr lang="en-US" sz="1000">
                        <a:latin typeface="Corbel" pitchFamily="34" charset="0"/>
                      </a:endParaRP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000" b="0" i="0" u="none" strike="noStrike">
                          <a:solidFill>
                            <a:srgbClr val="000000"/>
                          </a:solidFill>
                          <a:latin typeface="Corbel" pitchFamily="34" charset="0"/>
                        </a:rPr>
                        <a:t>9th ICCCNT,  IISC, Bengaluru, India 2018.</a:t>
                      </a:r>
                      <a:endParaRPr lang="en-US" sz="1000">
                        <a:latin typeface="Corbel" pitchFamily="34" charset="0"/>
                      </a:endParaRPr>
                    </a:p>
                    <a:p>
                      <a:pPr fontAlgn="t"/>
                      <a:r>
                        <a:rPr lang="en-US" sz="1000">
                          <a:latin typeface="Corbel" pitchFamily="34" charset="0"/>
                        </a:rPr>
                        <a:t/>
                      </a:r>
                      <a:br>
                        <a:rPr lang="en-US" sz="1000">
                          <a:latin typeface="Corbel" pitchFamily="34" charset="0"/>
                        </a:rPr>
                      </a:br>
                      <a:endParaRPr lang="en-US" sz="1000">
                        <a:latin typeface="Corbel" pitchFamily="34" charset="0"/>
                      </a:endParaRP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just" rtl="0" fontAlgn="base">
                        <a:spcBef>
                          <a:spcPts val="0"/>
                        </a:spcBef>
                        <a:spcAft>
                          <a:spcPts val="0"/>
                        </a:spcAft>
                        <a:buFont typeface="Arial"/>
                        <a:buChar char="•"/>
                      </a:pPr>
                      <a:r>
                        <a:rPr lang="en-US" sz="1000" b="0" i="0" u="none" strike="noStrike">
                          <a:solidFill>
                            <a:srgbClr val="000000"/>
                          </a:solidFill>
                          <a:latin typeface="Corbel" pitchFamily="34" charset="0"/>
                        </a:rPr>
                        <a:t>The accuracy obtained by this system is 89.54%. </a:t>
                      </a:r>
                    </a:p>
                    <a:p>
                      <a:pPr algn="just" rtl="0" fontAlgn="base">
                        <a:spcBef>
                          <a:spcPts val="0"/>
                        </a:spcBef>
                        <a:spcAft>
                          <a:spcPts val="0"/>
                        </a:spcAft>
                        <a:buFont typeface="Arial"/>
                        <a:buChar char="•"/>
                      </a:pPr>
                      <a:r>
                        <a:rPr lang="en-US" sz="1000" b="0" i="0" u="none" strike="noStrike">
                          <a:solidFill>
                            <a:srgbClr val="000000"/>
                          </a:solidFill>
                          <a:latin typeface="Corbel" pitchFamily="34" charset="0"/>
                        </a:rPr>
                        <a:t>It is a mobile based application which is easy to carry rather than using a laptop or desktop.</a:t>
                      </a:r>
                    </a:p>
                    <a:p>
                      <a:pPr algn="just" rtl="0" fontAlgn="base">
                        <a:spcBef>
                          <a:spcPts val="0"/>
                        </a:spcBef>
                        <a:spcAft>
                          <a:spcPts val="0"/>
                        </a:spcAft>
                        <a:buFont typeface="Arial"/>
                        <a:buChar char="•"/>
                      </a:pPr>
                      <a:r>
                        <a:rPr lang="en-US" sz="1000" b="0" i="0" u="none" strike="noStrike">
                          <a:solidFill>
                            <a:srgbClr val="000000"/>
                          </a:solidFill>
                          <a:latin typeface="Corbel" pitchFamily="34" charset="0"/>
                        </a:rPr>
                        <a:t>This application requires less memory in the phone.</a:t>
                      </a: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just" rtl="0" fontAlgn="base">
                        <a:spcBef>
                          <a:spcPts val="0"/>
                        </a:spcBef>
                        <a:spcAft>
                          <a:spcPts val="0"/>
                        </a:spcAft>
                        <a:buFont typeface="Arial"/>
                        <a:buChar char="•"/>
                      </a:pPr>
                      <a:r>
                        <a:rPr lang="en-US" sz="1000" b="0" i="0" u="none" strike="noStrike" dirty="0">
                          <a:solidFill>
                            <a:srgbClr val="000000"/>
                          </a:solidFill>
                          <a:latin typeface="Corbel" pitchFamily="34" charset="0"/>
                        </a:rPr>
                        <a:t>The accuracy varies with complex backgrounds. It requires  proper illumination for more accuracy.</a:t>
                      </a:r>
                    </a:p>
                    <a:p>
                      <a:pPr algn="just" rtl="0" fontAlgn="base">
                        <a:spcBef>
                          <a:spcPts val="0"/>
                        </a:spcBef>
                        <a:spcAft>
                          <a:spcPts val="0"/>
                        </a:spcAft>
                        <a:buFont typeface="Arial"/>
                        <a:buChar char="•"/>
                      </a:pPr>
                      <a:r>
                        <a:rPr lang="en-US" sz="1000" b="0" i="0" u="none" strike="noStrike" dirty="0">
                          <a:solidFill>
                            <a:srgbClr val="000000"/>
                          </a:solidFill>
                          <a:latin typeface="Corbel" pitchFamily="34" charset="0"/>
                        </a:rPr>
                        <a:t>The translation of gestures involving hand movement is not accurate.</a:t>
                      </a:r>
                    </a:p>
                    <a:p>
                      <a:pPr algn="just" rtl="0" fontAlgn="base">
                        <a:spcBef>
                          <a:spcPts val="0"/>
                        </a:spcBef>
                        <a:spcAft>
                          <a:spcPts val="0"/>
                        </a:spcAft>
                        <a:buFont typeface="Arial"/>
                        <a:buChar char="•"/>
                      </a:pPr>
                      <a:r>
                        <a:rPr lang="en-US" sz="1000" b="0" i="0" u="none" strike="noStrike" dirty="0">
                          <a:solidFill>
                            <a:srgbClr val="000000"/>
                          </a:solidFill>
                          <a:latin typeface="Corbel" pitchFamily="34" charset="0"/>
                        </a:rPr>
                        <a:t>This system can only convert sign language into text but vice versa is not possible.</a:t>
                      </a: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r>
            </a:tbl>
          </a:graphicData>
        </a:graphic>
      </p:graphicFrame>
      <p:sp>
        <p:nvSpPr>
          <p:cNvPr id="1025"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Literature Survey</a:t>
            </a:r>
            <a:endParaRPr lang="en-US" dirty="0"/>
          </a:p>
        </p:txBody>
      </p:sp>
      <p:graphicFrame>
        <p:nvGraphicFramePr>
          <p:cNvPr id="3" name="Table 2"/>
          <p:cNvGraphicFramePr>
            <a:graphicFrameLocks noGrp="1"/>
          </p:cNvGraphicFramePr>
          <p:nvPr/>
        </p:nvGraphicFramePr>
        <p:xfrm>
          <a:off x="1025547" y="1333376"/>
          <a:ext cx="7219292" cy="3613150"/>
        </p:xfrm>
        <a:graphic>
          <a:graphicData uri="http://schemas.openxmlformats.org/drawingml/2006/table">
            <a:tbl>
              <a:tblPr/>
              <a:tblGrid>
                <a:gridCol w="1804823"/>
                <a:gridCol w="1804823"/>
                <a:gridCol w="1804823"/>
                <a:gridCol w="1804823"/>
              </a:tblGrid>
              <a:tr h="285750">
                <a:tc>
                  <a:txBody>
                    <a:bodyPr/>
                    <a:lstStyle/>
                    <a:p>
                      <a:pPr algn="just" rtl="0" fontAlgn="t">
                        <a:spcBef>
                          <a:spcPts val="0"/>
                        </a:spcBef>
                        <a:spcAft>
                          <a:spcPts val="0"/>
                        </a:spcAft>
                      </a:pPr>
                      <a:r>
                        <a:rPr lang="en-US" sz="1000" b="1" i="0" u="none" strike="noStrike" dirty="0">
                          <a:solidFill>
                            <a:srgbClr val="000000"/>
                          </a:solidFill>
                          <a:latin typeface="Corbel" pitchFamily="34" charset="0"/>
                        </a:rPr>
                        <a:t>Title</a:t>
                      </a:r>
                      <a:endParaRPr lang="en-US" sz="1000" dirty="0">
                        <a:latin typeface="Corbel" pitchFamily="34" charset="0"/>
                      </a:endParaRP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000" b="1" i="0" u="none" strike="noStrike" dirty="0">
                          <a:solidFill>
                            <a:srgbClr val="000000"/>
                          </a:solidFill>
                          <a:latin typeface="Corbel" pitchFamily="34" charset="0"/>
                        </a:rPr>
                        <a:t>Publication</a:t>
                      </a:r>
                      <a:endParaRPr lang="en-US" sz="1000" dirty="0">
                        <a:latin typeface="Corbel" pitchFamily="34" charset="0"/>
                      </a:endParaRP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000" b="1" i="0" u="none" strike="noStrike" dirty="0">
                          <a:solidFill>
                            <a:srgbClr val="000000"/>
                          </a:solidFill>
                          <a:latin typeface="Corbel" pitchFamily="34" charset="0"/>
                        </a:rPr>
                        <a:t>Advantages</a:t>
                      </a:r>
                      <a:endParaRPr lang="en-US" sz="1000" dirty="0">
                        <a:latin typeface="Corbel" pitchFamily="34" charset="0"/>
                      </a:endParaRP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000" b="1" i="0" u="none" strike="noStrike" dirty="0">
                          <a:solidFill>
                            <a:srgbClr val="000000"/>
                          </a:solidFill>
                          <a:latin typeface="Corbel" pitchFamily="34" charset="0"/>
                        </a:rPr>
                        <a:t>Disadvantages</a:t>
                      </a:r>
                      <a:endParaRPr lang="en-US" sz="1000" dirty="0">
                        <a:latin typeface="Corbel" pitchFamily="34" charset="0"/>
                      </a:endParaRP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r>
              <a:tr h="1384300">
                <a:tc>
                  <a:txBody>
                    <a:bodyPr/>
                    <a:lstStyle/>
                    <a:p>
                      <a:pPr algn="just" rtl="0" fontAlgn="t">
                        <a:spcBef>
                          <a:spcPts val="1200"/>
                        </a:spcBef>
                        <a:spcAft>
                          <a:spcPts val="1200"/>
                        </a:spcAft>
                      </a:pPr>
                      <a:r>
                        <a:rPr lang="en-US" sz="1000" b="0" i="0" u="none" strike="noStrike">
                          <a:solidFill>
                            <a:srgbClr val="000000"/>
                          </a:solidFill>
                          <a:latin typeface="Corbel" pitchFamily="34" charset="0"/>
                        </a:rPr>
                        <a:t>Hand Gesture Recognization And Voice Conversion System For Dumb People</a:t>
                      </a:r>
                      <a:endParaRPr lang="en-US" sz="1000">
                        <a:latin typeface="Corbel" pitchFamily="34" charset="0"/>
                      </a:endParaRP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000" b="0" i="0" u="none" strike="noStrike">
                          <a:solidFill>
                            <a:srgbClr val="000000"/>
                          </a:solidFill>
                          <a:latin typeface="Corbel" pitchFamily="34" charset="0"/>
                        </a:rPr>
                        <a:t>5th International Conference on Advanced Computing &amp; Communication Systems (ICACCS), 2019.</a:t>
                      </a:r>
                      <a:endParaRPr lang="en-US" sz="1000">
                        <a:latin typeface="Corbel" pitchFamily="34" charset="0"/>
                      </a:endParaRP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just" rtl="0" fontAlgn="base">
                        <a:spcBef>
                          <a:spcPts val="1200"/>
                        </a:spcBef>
                        <a:spcAft>
                          <a:spcPts val="0"/>
                        </a:spcAft>
                        <a:buFont typeface="Arial"/>
                        <a:buChar char="•"/>
                      </a:pPr>
                      <a:r>
                        <a:rPr lang="en-US" sz="1000" b="0" i="0" u="none" strike="noStrike">
                          <a:solidFill>
                            <a:srgbClr val="000000"/>
                          </a:solidFill>
                          <a:latin typeface="Corbel" pitchFamily="34" charset="0"/>
                        </a:rPr>
                        <a:t>Using sensors is more accurate than using cameras.</a:t>
                      </a:r>
                    </a:p>
                    <a:p>
                      <a:pPr algn="just" rtl="0" fontAlgn="base">
                        <a:spcBef>
                          <a:spcPts val="0"/>
                        </a:spcBef>
                        <a:spcAft>
                          <a:spcPts val="1200"/>
                        </a:spcAft>
                        <a:buFont typeface="Arial"/>
                        <a:buChar char="•"/>
                      </a:pPr>
                      <a:r>
                        <a:rPr lang="en-US" sz="1000" b="0" i="0" u="none" strike="noStrike">
                          <a:solidFill>
                            <a:srgbClr val="000000"/>
                          </a:solidFill>
                          <a:latin typeface="Corbel" pitchFamily="34" charset="0"/>
                        </a:rPr>
                        <a:t>Simple coding language is used to make it less complicated.</a:t>
                      </a: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just" rtl="0" fontAlgn="base">
                        <a:spcBef>
                          <a:spcPts val="1200"/>
                        </a:spcBef>
                        <a:spcAft>
                          <a:spcPts val="0"/>
                        </a:spcAft>
                        <a:buFont typeface="Arial"/>
                        <a:buChar char="•"/>
                      </a:pPr>
                      <a:r>
                        <a:rPr lang="en-US" sz="1000" b="0" i="0" u="none" strike="noStrike" dirty="0">
                          <a:solidFill>
                            <a:srgbClr val="000000"/>
                          </a:solidFill>
                          <a:latin typeface="Corbel" pitchFamily="34" charset="0"/>
                        </a:rPr>
                        <a:t>Not accurate in all directions.</a:t>
                      </a:r>
                    </a:p>
                    <a:p>
                      <a:pPr algn="just" rtl="0" fontAlgn="base">
                        <a:spcBef>
                          <a:spcPts val="0"/>
                        </a:spcBef>
                        <a:spcAft>
                          <a:spcPts val="0"/>
                        </a:spcAft>
                        <a:buFont typeface="Arial"/>
                        <a:buChar char="•"/>
                      </a:pPr>
                      <a:r>
                        <a:rPr lang="en-US" sz="1000" b="0" i="0" u="none" strike="noStrike" dirty="0">
                          <a:solidFill>
                            <a:srgbClr val="000000"/>
                          </a:solidFill>
                          <a:latin typeface="Corbel" pitchFamily="34" charset="0"/>
                        </a:rPr>
                        <a:t>Small variations are not determined.</a:t>
                      </a:r>
                    </a:p>
                    <a:p>
                      <a:pPr algn="just" rtl="0" fontAlgn="base">
                        <a:spcBef>
                          <a:spcPts val="0"/>
                        </a:spcBef>
                        <a:spcAft>
                          <a:spcPts val="1200"/>
                        </a:spcAft>
                        <a:buFont typeface="Arial"/>
                        <a:buChar char="•"/>
                      </a:pPr>
                      <a:r>
                        <a:rPr lang="en-US" sz="1000" b="0" i="0" u="none" strike="noStrike" dirty="0">
                          <a:solidFill>
                            <a:srgbClr val="000000"/>
                          </a:solidFill>
                          <a:latin typeface="Corbel" pitchFamily="34" charset="0"/>
                        </a:rPr>
                        <a:t>Hardware is used (flex sensor, ADC converter, ADC0804, microcontroller such as PIC, </a:t>
                      </a:r>
                      <a:r>
                        <a:rPr lang="en-US" sz="1000" b="0" i="0" u="none" strike="noStrike" dirty="0" err="1">
                          <a:solidFill>
                            <a:srgbClr val="000000"/>
                          </a:solidFill>
                          <a:latin typeface="Corbel" pitchFamily="34" charset="0"/>
                        </a:rPr>
                        <a:t>Arduino</a:t>
                      </a:r>
                      <a:r>
                        <a:rPr lang="en-US" sz="1000" b="0" i="0" u="none" strike="noStrike" dirty="0">
                          <a:solidFill>
                            <a:srgbClr val="000000"/>
                          </a:solidFill>
                          <a:latin typeface="Corbel" pitchFamily="34" charset="0"/>
                        </a:rPr>
                        <a:t> and speaker)</a:t>
                      </a: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r>
              <a:tr h="1943100">
                <a:tc>
                  <a:txBody>
                    <a:bodyPr/>
                    <a:lstStyle/>
                    <a:p>
                      <a:pPr algn="just" rtl="0" fontAlgn="t">
                        <a:spcBef>
                          <a:spcPts val="0"/>
                        </a:spcBef>
                        <a:spcAft>
                          <a:spcPts val="0"/>
                        </a:spcAft>
                      </a:pPr>
                      <a:r>
                        <a:rPr lang="en-US" sz="1000" b="0" i="0" u="none" strike="noStrike">
                          <a:solidFill>
                            <a:srgbClr val="000000"/>
                          </a:solidFill>
                          <a:latin typeface="Corbel" pitchFamily="34" charset="0"/>
                        </a:rPr>
                        <a:t>Real-time Conversion of Sign Language   to Text and Speech</a:t>
                      </a:r>
                      <a:endParaRPr lang="en-US" sz="1000">
                        <a:latin typeface="Corbel" pitchFamily="34" charset="0"/>
                      </a:endParaRP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000" b="0" i="0" u="none" strike="noStrike">
                          <a:solidFill>
                            <a:srgbClr val="000000"/>
                          </a:solidFill>
                          <a:latin typeface="Corbel" pitchFamily="34" charset="0"/>
                        </a:rPr>
                        <a:t>Proceedings of the Second International Conference on Inventive Research in Computing Applications (ICIRCA), 2020.</a:t>
                      </a:r>
                      <a:endParaRPr lang="en-US" sz="1000">
                        <a:latin typeface="Corbel" pitchFamily="34" charset="0"/>
                      </a:endParaRP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just" rtl="0" fontAlgn="base">
                        <a:spcBef>
                          <a:spcPts val="0"/>
                        </a:spcBef>
                        <a:spcAft>
                          <a:spcPts val="0"/>
                        </a:spcAft>
                        <a:buFont typeface="Arial"/>
                        <a:buChar char="•"/>
                      </a:pPr>
                      <a:r>
                        <a:rPr lang="en-US" sz="1000" b="0" i="0" u="none" strike="noStrike">
                          <a:solidFill>
                            <a:srgbClr val="000000"/>
                          </a:solidFill>
                          <a:latin typeface="Corbel" pitchFamily="34" charset="0"/>
                        </a:rPr>
                        <a:t>98.82% accuracy is achieved using this system.</a:t>
                      </a:r>
                    </a:p>
                    <a:p>
                      <a:pPr algn="just" rtl="0" fontAlgn="base">
                        <a:spcBef>
                          <a:spcPts val="0"/>
                        </a:spcBef>
                        <a:spcAft>
                          <a:spcPts val="0"/>
                        </a:spcAft>
                        <a:buFont typeface="Arial"/>
                        <a:buChar char="•"/>
                      </a:pPr>
                      <a:r>
                        <a:rPr lang="en-US" sz="1000" b="0" i="0" u="none" strike="noStrike">
                          <a:solidFill>
                            <a:srgbClr val="000000"/>
                          </a:solidFill>
                          <a:latin typeface="Corbel" pitchFamily="34" charset="0"/>
                        </a:rPr>
                        <a:t>It is an android application so the only requirement is a smartphone with active internet.</a:t>
                      </a:r>
                    </a:p>
                    <a:p>
                      <a:pPr algn="just" rtl="0" fontAlgn="base">
                        <a:spcBef>
                          <a:spcPts val="0"/>
                        </a:spcBef>
                        <a:spcAft>
                          <a:spcPts val="0"/>
                        </a:spcAft>
                        <a:buFont typeface="Arial"/>
                        <a:buChar char="•"/>
                      </a:pPr>
                      <a:r>
                        <a:rPr lang="en-US" sz="1000" b="0" i="0" u="none" strike="noStrike">
                          <a:solidFill>
                            <a:srgbClr val="000000"/>
                          </a:solidFill>
                          <a:latin typeface="Corbel" pitchFamily="34" charset="0"/>
                        </a:rPr>
                        <a:t>The system provides functionality of adding new alphabets, removing stored alphabets and conversion of text to speech.</a:t>
                      </a: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just" rtl="0" fontAlgn="base">
                        <a:spcBef>
                          <a:spcPts val="0"/>
                        </a:spcBef>
                        <a:spcAft>
                          <a:spcPts val="0"/>
                        </a:spcAft>
                        <a:buFont typeface="Arial"/>
                        <a:buChar char="•"/>
                      </a:pPr>
                      <a:r>
                        <a:rPr lang="en-US" sz="1000" b="0" i="0" u="none" strike="noStrike" dirty="0">
                          <a:solidFill>
                            <a:srgbClr val="000000"/>
                          </a:solidFill>
                          <a:latin typeface="Corbel" pitchFamily="34" charset="0"/>
                        </a:rPr>
                        <a:t>This system can only convert sign language into text but vice versa is not possible.</a:t>
                      </a: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r>
            </a:tbl>
          </a:graphicData>
        </a:graphic>
      </p:graphicFrame>
      <p:sp>
        <p:nvSpPr>
          <p:cNvPr id="5324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Literature Survey</a:t>
            </a:r>
            <a:endParaRPr lang="en-US" dirty="0"/>
          </a:p>
        </p:txBody>
      </p:sp>
      <p:graphicFrame>
        <p:nvGraphicFramePr>
          <p:cNvPr id="3" name="Table 2"/>
          <p:cNvGraphicFramePr>
            <a:graphicFrameLocks noGrp="1"/>
          </p:cNvGraphicFramePr>
          <p:nvPr/>
        </p:nvGraphicFramePr>
        <p:xfrm>
          <a:off x="1135380" y="1621723"/>
          <a:ext cx="7033260" cy="3022600"/>
        </p:xfrm>
        <a:graphic>
          <a:graphicData uri="http://schemas.openxmlformats.org/drawingml/2006/table">
            <a:tbl>
              <a:tblPr/>
              <a:tblGrid>
                <a:gridCol w="1758315"/>
                <a:gridCol w="1758315"/>
                <a:gridCol w="1758315"/>
                <a:gridCol w="1758315"/>
              </a:tblGrid>
              <a:tr h="279400">
                <a:tc>
                  <a:txBody>
                    <a:bodyPr/>
                    <a:lstStyle/>
                    <a:p>
                      <a:pPr rtl="0" fontAlgn="t">
                        <a:spcBef>
                          <a:spcPts val="0"/>
                        </a:spcBef>
                        <a:spcAft>
                          <a:spcPts val="0"/>
                        </a:spcAft>
                      </a:pPr>
                      <a:r>
                        <a:rPr lang="en-US" sz="1000" b="1" i="0" u="none" strike="noStrike" dirty="0">
                          <a:solidFill>
                            <a:srgbClr val="000000"/>
                          </a:solidFill>
                          <a:latin typeface="Corbel" pitchFamily="34" charset="0"/>
                        </a:rPr>
                        <a:t>Title</a:t>
                      </a:r>
                      <a:endParaRPr lang="en-US" sz="1000" dirty="0">
                        <a:latin typeface="Corbel" pitchFamily="34" charset="0"/>
                      </a:endParaRP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000" b="1" i="0" u="none" strike="noStrike" dirty="0">
                          <a:solidFill>
                            <a:srgbClr val="000000"/>
                          </a:solidFill>
                          <a:latin typeface="Corbel" pitchFamily="34" charset="0"/>
                        </a:rPr>
                        <a:t>Publication</a:t>
                      </a:r>
                      <a:endParaRPr lang="en-US" sz="1000" dirty="0">
                        <a:latin typeface="Corbel" pitchFamily="34" charset="0"/>
                      </a:endParaRP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000" b="1" i="0" u="none" strike="noStrike" dirty="0">
                          <a:solidFill>
                            <a:srgbClr val="000000"/>
                          </a:solidFill>
                          <a:latin typeface="Corbel" pitchFamily="34" charset="0"/>
                        </a:rPr>
                        <a:t>Advantages</a:t>
                      </a:r>
                      <a:endParaRPr lang="en-US" sz="1000" dirty="0">
                        <a:latin typeface="Corbel" pitchFamily="34" charset="0"/>
                      </a:endParaRP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000" b="1" i="0" u="none" strike="noStrike" dirty="0">
                          <a:solidFill>
                            <a:srgbClr val="000000"/>
                          </a:solidFill>
                          <a:latin typeface="Corbel" pitchFamily="34" charset="0"/>
                        </a:rPr>
                        <a:t>Disadvantages</a:t>
                      </a:r>
                      <a:endParaRPr lang="en-US" sz="1000" dirty="0">
                        <a:latin typeface="Corbel" pitchFamily="34" charset="0"/>
                      </a:endParaRP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r>
              <a:tr h="2743200">
                <a:tc>
                  <a:txBody>
                    <a:bodyPr/>
                    <a:lstStyle/>
                    <a:p>
                      <a:pPr algn="just" rtl="0" fontAlgn="t">
                        <a:spcBef>
                          <a:spcPts val="0"/>
                        </a:spcBef>
                        <a:spcAft>
                          <a:spcPts val="0"/>
                        </a:spcAft>
                      </a:pPr>
                      <a:r>
                        <a:rPr lang="en-US" sz="1000" b="0" i="0" u="none" strike="noStrike">
                          <a:solidFill>
                            <a:srgbClr val="000000"/>
                          </a:solidFill>
                          <a:latin typeface="Corbel" pitchFamily="34" charset="0"/>
                        </a:rPr>
                        <a:t>Real-time Sign Language Recognition Based On Video Stream</a:t>
                      </a:r>
                      <a:endParaRPr lang="en-US" sz="1000">
                        <a:latin typeface="Corbel" pitchFamily="34" charset="0"/>
                      </a:endParaRPr>
                    </a:p>
                    <a:p>
                      <a:pPr fontAlgn="t"/>
                      <a:r>
                        <a:rPr lang="en-US" sz="1000">
                          <a:latin typeface="Corbel" pitchFamily="34" charset="0"/>
                        </a:rPr>
                        <a:t/>
                      </a:r>
                      <a:br>
                        <a:rPr lang="en-US" sz="1000">
                          <a:latin typeface="Corbel" pitchFamily="34" charset="0"/>
                        </a:rPr>
                      </a:br>
                      <a:endParaRPr lang="en-US" sz="1000">
                        <a:latin typeface="Corbel" pitchFamily="34" charset="0"/>
                      </a:endParaRP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just" rtl="0" fontAlgn="t">
                        <a:spcBef>
                          <a:spcPts val="0"/>
                        </a:spcBef>
                        <a:spcAft>
                          <a:spcPts val="0"/>
                        </a:spcAft>
                      </a:pPr>
                      <a:r>
                        <a:rPr lang="en-US" sz="1000" b="0" i="0" u="none" strike="noStrike">
                          <a:solidFill>
                            <a:srgbClr val="000000"/>
                          </a:solidFill>
                          <a:latin typeface="Corbel" pitchFamily="34" charset="0"/>
                        </a:rPr>
                        <a:t>Proceedings of the 39th Chinese Control Conference, Shenyang, China, July 27-29, 2020.</a:t>
                      </a:r>
                      <a:endParaRPr lang="en-US" sz="1000">
                        <a:latin typeface="Corbel" pitchFamily="34" charset="0"/>
                      </a:endParaRP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just" rtl="0" fontAlgn="base">
                        <a:spcBef>
                          <a:spcPts val="1200"/>
                        </a:spcBef>
                        <a:spcAft>
                          <a:spcPts val="0"/>
                        </a:spcAft>
                        <a:buFont typeface="Arial"/>
                        <a:buChar char="•"/>
                      </a:pPr>
                      <a:r>
                        <a:rPr lang="en-US" sz="1000" b="0" i="0" u="none" strike="noStrike">
                          <a:solidFill>
                            <a:srgbClr val="000000"/>
                          </a:solidFill>
                          <a:latin typeface="Corbel" pitchFamily="34" charset="0"/>
                        </a:rPr>
                        <a:t>When it comes to recognizing large sign language datasets, there will be great challenges which are overcome by using 3D-CNN.</a:t>
                      </a:r>
                    </a:p>
                    <a:p>
                      <a:pPr algn="just" rtl="0" fontAlgn="base">
                        <a:spcBef>
                          <a:spcPts val="0"/>
                        </a:spcBef>
                        <a:spcAft>
                          <a:spcPts val="0"/>
                        </a:spcAft>
                        <a:buFont typeface="Arial"/>
                        <a:buChar char="•"/>
                      </a:pPr>
                      <a:r>
                        <a:rPr lang="en-US" sz="1000" b="0" i="0" u="none" strike="noStrike">
                          <a:solidFill>
                            <a:srgbClr val="000000"/>
                          </a:solidFill>
                          <a:latin typeface="Corbel" pitchFamily="34" charset="0"/>
                        </a:rPr>
                        <a:t>Motion and head recognition is also considered with hand gestures which makes the model more accurate.</a:t>
                      </a:r>
                    </a:p>
                    <a:p>
                      <a:pPr algn="just" rtl="0" fontAlgn="base">
                        <a:spcBef>
                          <a:spcPts val="0"/>
                        </a:spcBef>
                        <a:spcAft>
                          <a:spcPts val="1200"/>
                        </a:spcAft>
                        <a:buFont typeface="Arial"/>
                        <a:buChar char="•"/>
                      </a:pPr>
                      <a:r>
                        <a:rPr lang="en-US" sz="1000" b="0" i="0" u="none" strike="noStrike">
                          <a:solidFill>
                            <a:srgbClr val="000000"/>
                          </a:solidFill>
                          <a:latin typeface="Corbel" pitchFamily="34" charset="0"/>
                        </a:rPr>
                        <a:t>Accuracy is improved by reducing the number of frames using Optical Flow.</a:t>
                      </a:r>
                    </a:p>
                    <a:p>
                      <a:pPr fontAlgn="t"/>
                      <a:r>
                        <a:rPr lang="en-US" sz="1000">
                          <a:latin typeface="Corbel" pitchFamily="34" charset="0"/>
                        </a:rPr>
                        <a:t/>
                      </a:r>
                      <a:br>
                        <a:rPr lang="en-US" sz="1000">
                          <a:latin typeface="Corbel" pitchFamily="34" charset="0"/>
                        </a:rPr>
                      </a:br>
                      <a:r>
                        <a:rPr lang="en-US" sz="1000">
                          <a:latin typeface="Corbel" pitchFamily="34" charset="0"/>
                        </a:rPr>
                        <a:t/>
                      </a:r>
                      <a:br>
                        <a:rPr lang="en-US" sz="1000">
                          <a:latin typeface="Corbel" pitchFamily="34" charset="0"/>
                        </a:rPr>
                      </a:br>
                      <a:endParaRPr lang="en-US" sz="1000">
                        <a:latin typeface="Corbel" pitchFamily="34" charset="0"/>
                      </a:endParaRP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just" rtl="0" fontAlgn="base">
                        <a:spcBef>
                          <a:spcPts val="1200"/>
                        </a:spcBef>
                        <a:spcAft>
                          <a:spcPts val="0"/>
                        </a:spcAft>
                        <a:buFont typeface="Arial"/>
                        <a:buChar char="•"/>
                      </a:pPr>
                      <a:r>
                        <a:rPr lang="en-US" sz="1000" b="0" i="0" u="none" strike="noStrike" dirty="0">
                          <a:solidFill>
                            <a:srgbClr val="000000"/>
                          </a:solidFill>
                          <a:latin typeface="Corbel" pitchFamily="34" charset="0"/>
                        </a:rPr>
                        <a:t>Using Optical Flow makes pre-processing very complex thus making the overall model slow.</a:t>
                      </a:r>
                    </a:p>
                    <a:p>
                      <a:pPr algn="just" rtl="0" fontAlgn="base">
                        <a:spcBef>
                          <a:spcPts val="0"/>
                        </a:spcBef>
                        <a:spcAft>
                          <a:spcPts val="0"/>
                        </a:spcAft>
                        <a:buFont typeface="Arial"/>
                        <a:buChar char="•"/>
                      </a:pPr>
                      <a:r>
                        <a:rPr lang="en-US" sz="1000" b="0" i="0" u="none" strike="noStrike" dirty="0">
                          <a:solidFill>
                            <a:srgbClr val="000000"/>
                          </a:solidFill>
                          <a:latin typeface="Corbel" pitchFamily="34" charset="0"/>
                        </a:rPr>
                        <a:t>It is only for one particular language and there is no option for </a:t>
                      </a:r>
                      <a:r>
                        <a:rPr lang="en-US" sz="1000" b="0" i="0" u="none" strike="noStrike" dirty="0" smtClean="0">
                          <a:solidFill>
                            <a:srgbClr val="000000"/>
                          </a:solidFill>
                          <a:latin typeface="Corbel" pitchFamily="34" charset="0"/>
                        </a:rPr>
                        <a:t>customization </a:t>
                      </a:r>
                      <a:r>
                        <a:rPr lang="en-US" sz="1000" b="0" i="0" u="none" strike="noStrike" dirty="0">
                          <a:solidFill>
                            <a:srgbClr val="000000"/>
                          </a:solidFill>
                          <a:latin typeface="Corbel" pitchFamily="34" charset="0"/>
                        </a:rPr>
                        <a:t>of the user.</a:t>
                      </a:r>
                    </a:p>
                    <a:p>
                      <a:pPr algn="just" rtl="0" fontAlgn="base">
                        <a:spcBef>
                          <a:spcPts val="0"/>
                        </a:spcBef>
                        <a:spcAft>
                          <a:spcPts val="1200"/>
                        </a:spcAft>
                        <a:buFont typeface="Arial"/>
                        <a:buChar char="•"/>
                      </a:pPr>
                      <a:r>
                        <a:rPr lang="en-US" sz="1000" b="0" i="0" u="none" strike="noStrike" dirty="0">
                          <a:solidFill>
                            <a:srgbClr val="000000"/>
                          </a:solidFill>
                          <a:latin typeface="Corbel" pitchFamily="34" charset="0"/>
                        </a:rPr>
                        <a:t>User needs to do a complete action continuously and for the next word he has to wait because 1 frame is recorded for 5 sec</a:t>
                      </a:r>
                    </a:p>
                    <a:p>
                      <a:pPr fontAlgn="t"/>
                      <a:r>
                        <a:rPr lang="en-US" sz="1000" dirty="0">
                          <a:latin typeface="Corbel" pitchFamily="34" charset="0"/>
                        </a:rPr>
                        <a:t/>
                      </a:r>
                      <a:br>
                        <a:rPr lang="en-US" sz="1000" dirty="0">
                          <a:latin typeface="Corbel" pitchFamily="34" charset="0"/>
                        </a:rPr>
                      </a:br>
                      <a:endParaRPr lang="en-US" sz="1000" dirty="0">
                        <a:latin typeface="Corbel" pitchFamily="34" charset="0"/>
                      </a:endParaRPr>
                    </a:p>
                  </a:txBody>
                  <a:tcPr marL="63500" marR="63500" marT="63500" marB="635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r>
            </a:tbl>
          </a:graphicData>
        </a:graphic>
      </p:graphicFrame>
      <p:sp>
        <p:nvSpPr>
          <p:cNvPr id="54273"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Methodology</a:t>
            </a:r>
            <a:endParaRPr/>
          </a:p>
        </p:txBody>
      </p:sp>
      <p:sp>
        <p:nvSpPr>
          <p:cNvPr id="83" name="Google Shape;83;p16"/>
          <p:cNvSpPr txBox="1">
            <a:spLocks noGrp="1"/>
          </p:cNvSpPr>
          <p:nvPr>
            <p:ph type="body" idx="1"/>
          </p:nvPr>
        </p:nvSpPr>
        <p:spPr>
          <a:xfrm>
            <a:off x="311700" y="1505700"/>
            <a:ext cx="8468400" cy="3432060"/>
          </a:xfrm>
          <a:prstGeom prst="rect">
            <a:avLst/>
          </a:prstGeom>
        </p:spPr>
        <p:txBody>
          <a:bodyPr spcFirstLastPara="1" wrap="square" lIns="91425" tIns="91425" rIns="91425" bIns="91425" anchor="t" anchorCtr="0">
            <a:normAutofit/>
          </a:bodyPr>
          <a:lstStyle/>
          <a:p>
            <a:pPr marL="0" lvl="0" indent="0" algn="just" rtl="0">
              <a:lnSpc>
                <a:spcPct val="100000"/>
              </a:lnSpc>
              <a:spcBef>
                <a:spcPts val="0"/>
              </a:spcBef>
              <a:spcAft>
                <a:spcPts val="0"/>
              </a:spcAft>
              <a:buNone/>
            </a:pPr>
            <a:r>
              <a:rPr lang="en-GB" b="1" dirty="0" smtClean="0">
                <a:solidFill>
                  <a:schemeClr val="accent1"/>
                </a:solidFill>
                <a:latin typeface="Corbel" pitchFamily="34" charset="0"/>
                <a:ea typeface="Corbel"/>
                <a:cs typeface="Corbel"/>
                <a:sym typeface="Corbel"/>
              </a:rPr>
              <a:t>Dataset:</a:t>
            </a:r>
          </a:p>
          <a:p>
            <a:pPr marL="0" lvl="0" indent="0" algn="just" rtl="0">
              <a:lnSpc>
                <a:spcPct val="100000"/>
              </a:lnSpc>
              <a:spcBef>
                <a:spcPts val="0"/>
              </a:spcBef>
              <a:spcAft>
                <a:spcPts val="0"/>
              </a:spcAft>
              <a:buNone/>
            </a:pPr>
            <a:r>
              <a:rPr lang="en-GB" dirty="0" smtClean="0">
                <a:solidFill>
                  <a:schemeClr val="accent1"/>
                </a:solidFill>
                <a:latin typeface="Corbel" pitchFamily="34" charset="0"/>
                <a:ea typeface="Corbel"/>
                <a:cs typeface="Corbel"/>
                <a:sym typeface="Corbel"/>
              </a:rPr>
              <a:t>The </a:t>
            </a:r>
            <a:r>
              <a:rPr lang="en-GB" dirty="0">
                <a:solidFill>
                  <a:schemeClr val="accent1"/>
                </a:solidFill>
                <a:latin typeface="Corbel" pitchFamily="34" charset="0"/>
                <a:ea typeface="Corbel"/>
                <a:cs typeface="Corbel"/>
                <a:sym typeface="Corbel"/>
              </a:rPr>
              <a:t>dataset used is the ISL dataset, which contains about </a:t>
            </a:r>
            <a:r>
              <a:rPr lang="en-GB" dirty="0" smtClean="0">
                <a:solidFill>
                  <a:schemeClr val="accent1"/>
                </a:solidFill>
                <a:latin typeface="Corbel" pitchFamily="34" charset="0"/>
                <a:ea typeface="Corbel"/>
                <a:cs typeface="Corbel"/>
                <a:sym typeface="Corbel"/>
              </a:rPr>
              <a:t>87,500 </a:t>
            </a:r>
            <a:r>
              <a:rPr lang="en-GB" dirty="0">
                <a:solidFill>
                  <a:schemeClr val="accent1"/>
                </a:solidFill>
                <a:latin typeface="Corbel" pitchFamily="34" charset="0"/>
                <a:ea typeface="Corbel"/>
                <a:cs typeface="Corbel"/>
                <a:sym typeface="Corbel"/>
              </a:rPr>
              <a:t>images for every alphabet and number of the English vocabulary. Every user can maintain their separate customized dataset which will allow the user to form sentences in a very simple fashion.</a:t>
            </a:r>
            <a:endParaRPr>
              <a:solidFill>
                <a:schemeClr val="accent1"/>
              </a:solidFill>
              <a:latin typeface="Corbel" pitchFamily="34" charset="0"/>
              <a:ea typeface="Corbel"/>
              <a:cs typeface="Corbel"/>
              <a:sym typeface="Corbel"/>
            </a:endParaRPr>
          </a:p>
          <a:p>
            <a:pPr marL="0" lvl="0" indent="0" algn="just" rtl="0">
              <a:lnSpc>
                <a:spcPct val="100000"/>
              </a:lnSpc>
              <a:spcBef>
                <a:spcPts val="0"/>
              </a:spcBef>
              <a:spcAft>
                <a:spcPts val="0"/>
              </a:spcAft>
              <a:buNone/>
            </a:pPr>
            <a:endParaRPr>
              <a:solidFill>
                <a:schemeClr val="accent1"/>
              </a:solidFill>
              <a:latin typeface="Corbel" pitchFamily="34" charset="0"/>
              <a:ea typeface="Corbel"/>
              <a:cs typeface="Corbel"/>
              <a:sym typeface="Corbel"/>
            </a:endParaRPr>
          </a:p>
          <a:p>
            <a:pPr marL="0" lvl="0" indent="0" algn="just" rtl="0">
              <a:lnSpc>
                <a:spcPct val="100000"/>
              </a:lnSpc>
              <a:spcBef>
                <a:spcPts val="0"/>
              </a:spcBef>
              <a:spcAft>
                <a:spcPts val="0"/>
              </a:spcAft>
              <a:buNone/>
            </a:pPr>
            <a:r>
              <a:rPr lang="en-GB" b="1" dirty="0">
                <a:solidFill>
                  <a:schemeClr val="accent1"/>
                </a:solidFill>
                <a:latin typeface="Corbel" pitchFamily="34" charset="0"/>
                <a:ea typeface="Corbel"/>
                <a:cs typeface="Corbel"/>
                <a:sym typeface="Corbel"/>
              </a:rPr>
              <a:t>Pre-processing</a:t>
            </a:r>
            <a:r>
              <a:rPr lang="en-GB" b="1" dirty="0" smtClean="0">
                <a:solidFill>
                  <a:schemeClr val="accent1"/>
                </a:solidFill>
                <a:latin typeface="Corbel" pitchFamily="34" charset="0"/>
                <a:ea typeface="Corbel"/>
                <a:cs typeface="Corbel"/>
                <a:sym typeface="Corbel"/>
              </a:rPr>
              <a:t>:</a:t>
            </a:r>
          </a:p>
          <a:p>
            <a:pPr marL="457200" lvl="0" indent="-316706" algn="just" rtl="0">
              <a:lnSpc>
                <a:spcPct val="100000"/>
              </a:lnSpc>
              <a:spcBef>
                <a:spcPts val="0"/>
              </a:spcBef>
              <a:spcAft>
                <a:spcPts val="0"/>
              </a:spcAft>
              <a:buClr>
                <a:schemeClr val="accent1"/>
              </a:buClr>
              <a:buSzPct val="100000"/>
              <a:buFont typeface="Corbel"/>
              <a:buChar char="●"/>
            </a:pPr>
            <a:r>
              <a:rPr lang="en-GB" dirty="0" smtClean="0">
                <a:solidFill>
                  <a:schemeClr val="accent1"/>
                </a:solidFill>
                <a:latin typeface="Corbel" pitchFamily="34" charset="0"/>
                <a:ea typeface="Corbel"/>
                <a:cs typeface="Corbel"/>
                <a:sym typeface="Corbel"/>
              </a:rPr>
              <a:t>Convert </a:t>
            </a:r>
            <a:r>
              <a:rPr lang="en-GB" dirty="0">
                <a:solidFill>
                  <a:schemeClr val="accent1"/>
                </a:solidFill>
                <a:latin typeface="Corbel" pitchFamily="34" charset="0"/>
                <a:ea typeface="Corbel"/>
                <a:cs typeface="Corbel"/>
                <a:sym typeface="Corbel"/>
              </a:rPr>
              <a:t>color images to grayscale to reduce computation complexity</a:t>
            </a:r>
            <a:endParaRPr>
              <a:solidFill>
                <a:schemeClr val="accent1"/>
              </a:solidFill>
              <a:latin typeface="Corbel" pitchFamily="34" charset="0"/>
              <a:ea typeface="Corbel"/>
              <a:cs typeface="Corbel"/>
              <a:sym typeface="Corbel"/>
            </a:endParaRPr>
          </a:p>
          <a:p>
            <a:pPr marL="457200" lvl="0" indent="-316706" algn="just" rtl="0">
              <a:lnSpc>
                <a:spcPct val="100000"/>
              </a:lnSpc>
              <a:spcBef>
                <a:spcPts val="0"/>
              </a:spcBef>
              <a:spcAft>
                <a:spcPts val="0"/>
              </a:spcAft>
              <a:buClr>
                <a:schemeClr val="accent1"/>
              </a:buClr>
              <a:buSzPct val="100000"/>
              <a:buFont typeface="Corbel"/>
              <a:buChar char="●"/>
            </a:pPr>
            <a:r>
              <a:rPr lang="en-GB" dirty="0">
                <a:solidFill>
                  <a:schemeClr val="accent1"/>
                </a:solidFill>
                <a:latin typeface="Corbel" pitchFamily="34" charset="0"/>
                <a:ea typeface="Corbel"/>
                <a:cs typeface="Corbel"/>
                <a:sym typeface="Corbel"/>
              </a:rPr>
              <a:t>Standardize images: In CNN it is necessary to resize the images in your dataset to a unified dimension. </a:t>
            </a:r>
            <a:endParaRPr>
              <a:solidFill>
                <a:schemeClr val="accent1"/>
              </a:solidFill>
              <a:latin typeface="Corbel" pitchFamily="34" charset="0"/>
              <a:ea typeface="Corbel"/>
              <a:cs typeface="Corbel"/>
              <a:sym typeface="Corbel"/>
            </a:endParaRPr>
          </a:p>
          <a:p>
            <a:pPr marL="0" lvl="0" indent="0" algn="just" rtl="0">
              <a:lnSpc>
                <a:spcPct val="100000"/>
              </a:lnSpc>
              <a:spcBef>
                <a:spcPts val="0"/>
              </a:spcBef>
              <a:spcAft>
                <a:spcPts val="0"/>
              </a:spcAft>
              <a:buNone/>
            </a:pPr>
            <a:endParaRPr>
              <a:solidFill>
                <a:schemeClr val="accent1"/>
              </a:solidFill>
              <a:latin typeface="Corbel" pitchFamily="34" charset="0"/>
              <a:ea typeface="Corbel"/>
              <a:cs typeface="Corbel"/>
              <a:sym typeface="Corbel"/>
            </a:endParaRPr>
          </a:p>
          <a:p>
            <a:pPr marL="0" lvl="0" indent="0" algn="just" rtl="0">
              <a:lnSpc>
                <a:spcPct val="100000"/>
              </a:lnSpc>
              <a:spcBef>
                <a:spcPts val="0"/>
              </a:spcBef>
              <a:spcAft>
                <a:spcPts val="0"/>
              </a:spcAft>
              <a:buNone/>
            </a:pPr>
            <a:r>
              <a:rPr lang="en-GB" b="1" dirty="0">
                <a:solidFill>
                  <a:schemeClr val="accent1"/>
                </a:solidFill>
                <a:latin typeface="Corbel" pitchFamily="34" charset="0"/>
                <a:ea typeface="Corbel"/>
                <a:cs typeface="Corbel"/>
                <a:sym typeface="Corbel"/>
              </a:rPr>
              <a:t>Object Detection</a:t>
            </a:r>
            <a:r>
              <a:rPr lang="en-GB" b="1" dirty="0" smtClean="0">
                <a:solidFill>
                  <a:schemeClr val="accent1"/>
                </a:solidFill>
                <a:latin typeface="Corbel" pitchFamily="34" charset="0"/>
                <a:ea typeface="Corbel"/>
                <a:cs typeface="Corbel"/>
                <a:sym typeface="Corbel"/>
              </a:rPr>
              <a:t>:</a:t>
            </a:r>
          </a:p>
          <a:p>
            <a:pPr marL="0" lvl="0" indent="0" algn="just" rtl="0">
              <a:lnSpc>
                <a:spcPct val="100000"/>
              </a:lnSpc>
              <a:spcBef>
                <a:spcPts val="0"/>
              </a:spcBef>
              <a:spcAft>
                <a:spcPts val="0"/>
              </a:spcAft>
              <a:buNone/>
            </a:pPr>
            <a:r>
              <a:rPr lang="en-GB" dirty="0" smtClean="0">
                <a:solidFill>
                  <a:schemeClr val="accent1"/>
                </a:solidFill>
                <a:latin typeface="Corbel" pitchFamily="34" charset="0"/>
                <a:ea typeface="Corbel"/>
                <a:cs typeface="Corbel"/>
                <a:sym typeface="Corbel"/>
              </a:rPr>
              <a:t>Object </a:t>
            </a:r>
            <a:r>
              <a:rPr lang="en-GB" dirty="0">
                <a:solidFill>
                  <a:schemeClr val="accent1"/>
                </a:solidFill>
                <a:latin typeface="Corbel" pitchFamily="34" charset="0"/>
                <a:ea typeface="Corbel"/>
                <a:cs typeface="Corbel"/>
                <a:sym typeface="Corbel"/>
              </a:rPr>
              <a:t>detection technique is to determine where objects are located in a given image called as object localisation and which category each object belongs to, that is called as object classification.  In this project, the 3 of the following object detection techniques have been chosen:</a:t>
            </a:r>
            <a:endParaRPr>
              <a:solidFill>
                <a:schemeClr val="accent1"/>
              </a:solidFill>
              <a:latin typeface="Corbel" pitchFamily="34" charset="0"/>
              <a:ea typeface="Corbel"/>
              <a:cs typeface="Corbel"/>
              <a:sym typeface="Corbel"/>
            </a:endParaRPr>
          </a:p>
          <a:p>
            <a:pPr marL="457200" lvl="0" indent="-310832" algn="just" rtl="0">
              <a:lnSpc>
                <a:spcPct val="100000"/>
              </a:lnSpc>
              <a:spcBef>
                <a:spcPts val="0"/>
              </a:spcBef>
              <a:spcAft>
                <a:spcPts val="0"/>
              </a:spcAft>
              <a:buClr>
                <a:schemeClr val="accent1"/>
              </a:buClr>
              <a:buSzPct val="100000"/>
              <a:buFont typeface="Corbel"/>
              <a:buChar char="●"/>
            </a:pPr>
            <a:r>
              <a:rPr lang="en-GB" dirty="0">
                <a:solidFill>
                  <a:schemeClr val="accent1"/>
                </a:solidFill>
                <a:latin typeface="Corbel" pitchFamily="34" charset="0"/>
                <a:ea typeface="Corbel"/>
                <a:cs typeface="Corbel"/>
                <a:sym typeface="Corbel"/>
              </a:rPr>
              <a:t>YOLO v3 (You Only Look Once)</a:t>
            </a:r>
            <a:endParaRPr>
              <a:solidFill>
                <a:schemeClr val="accent1"/>
              </a:solidFill>
              <a:latin typeface="Corbel" pitchFamily="34" charset="0"/>
              <a:ea typeface="Corbel"/>
              <a:cs typeface="Corbel"/>
              <a:sym typeface="Corbel"/>
            </a:endParaRPr>
          </a:p>
          <a:p>
            <a:pPr marL="457200" lvl="0" indent="-310832" algn="just" rtl="0">
              <a:lnSpc>
                <a:spcPct val="100000"/>
              </a:lnSpc>
              <a:spcBef>
                <a:spcPts val="0"/>
              </a:spcBef>
              <a:spcAft>
                <a:spcPts val="0"/>
              </a:spcAft>
              <a:buClr>
                <a:schemeClr val="accent1"/>
              </a:buClr>
              <a:buSzPct val="100000"/>
              <a:buFont typeface="Corbel"/>
              <a:buChar char="●"/>
            </a:pPr>
            <a:r>
              <a:rPr lang="en-GB" dirty="0">
                <a:solidFill>
                  <a:schemeClr val="accent1"/>
                </a:solidFill>
                <a:latin typeface="Corbel" pitchFamily="34" charset="0"/>
                <a:ea typeface="Corbel"/>
                <a:cs typeface="Corbel"/>
                <a:sym typeface="Corbel"/>
              </a:rPr>
              <a:t>YOLO v4 (You Only Look Once)</a:t>
            </a:r>
            <a:endParaRPr>
              <a:solidFill>
                <a:schemeClr val="accent1"/>
              </a:solidFill>
              <a:latin typeface="Corbel" pitchFamily="34" charset="0"/>
              <a:ea typeface="Corbel"/>
              <a:cs typeface="Corbel"/>
              <a:sym typeface="Corbel"/>
            </a:endParaRPr>
          </a:p>
          <a:p>
            <a:pPr marL="457200" lvl="0" indent="-310832" algn="just" rtl="0">
              <a:lnSpc>
                <a:spcPct val="100000"/>
              </a:lnSpc>
              <a:spcBef>
                <a:spcPts val="0"/>
              </a:spcBef>
              <a:spcAft>
                <a:spcPts val="0"/>
              </a:spcAft>
              <a:buClr>
                <a:schemeClr val="accent1"/>
              </a:buClr>
              <a:buSzPct val="100000"/>
              <a:buFont typeface="Corbel"/>
              <a:buChar char="●"/>
            </a:pPr>
            <a:r>
              <a:rPr lang="en-GB" dirty="0">
                <a:solidFill>
                  <a:schemeClr val="accent1"/>
                </a:solidFill>
                <a:latin typeface="Corbel" pitchFamily="34" charset="0"/>
                <a:ea typeface="Corbel"/>
                <a:cs typeface="Corbel"/>
                <a:sym typeface="Corbel"/>
              </a:rPr>
              <a:t>Faster RCNN (Region-based Convolutional Neural Network)</a:t>
            </a:r>
            <a:endParaRPr>
              <a:solidFill>
                <a:schemeClr val="accent1"/>
              </a:solidFill>
              <a:latin typeface="Corbel" pitchFamily="34" charset="0"/>
              <a:ea typeface="Corbel"/>
              <a:cs typeface="Corbel"/>
              <a:sym typeface="Corbel"/>
            </a:endParaRPr>
          </a:p>
          <a:p>
            <a:pPr marL="457200" lvl="0" indent="-316706" algn="just" rtl="0">
              <a:lnSpc>
                <a:spcPct val="100000"/>
              </a:lnSpc>
              <a:spcBef>
                <a:spcPts val="0"/>
              </a:spcBef>
              <a:spcAft>
                <a:spcPts val="0"/>
              </a:spcAft>
              <a:buClr>
                <a:schemeClr val="accent1"/>
              </a:buClr>
              <a:buSzPct val="100000"/>
              <a:buFont typeface="Corbel"/>
              <a:buChar char="●"/>
            </a:pPr>
            <a:endParaRPr b="1">
              <a:solidFill>
                <a:schemeClr val="accent1"/>
              </a:solidFill>
              <a:latin typeface="Corbel" pitchFamily="34" charset="0"/>
              <a:ea typeface="Corbel"/>
              <a:cs typeface="Corbel"/>
              <a:sym typeface="Corbe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Methodology</a:t>
            </a:r>
            <a:endParaRPr/>
          </a:p>
        </p:txBody>
      </p:sp>
      <p:sp>
        <p:nvSpPr>
          <p:cNvPr id="89" name="Google Shape;89;p17"/>
          <p:cNvSpPr txBox="1">
            <a:spLocks noGrp="1"/>
          </p:cNvSpPr>
          <p:nvPr>
            <p:ph type="body" idx="1"/>
          </p:nvPr>
        </p:nvSpPr>
        <p:spPr>
          <a:xfrm>
            <a:off x="311700" y="1505700"/>
            <a:ext cx="8520600" cy="3076200"/>
          </a:xfrm>
          <a:prstGeom prst="rect">
            <a:avLst/>
          </a:prstGeom>
        </p:spPr>
        <p:txBody>
          <a:bodyPr spcFirstLastPara="1" wrap="square" lIns="91425" tIns="91425" rIns="91425" bIns="91425" anchor="t" anchorCtr="0">
            <a:normAutofit/>
          </a:bodyPr>
          <a:lstStyle/>
          <a:p>
            <a:pPr marL="0" lvl="0" indent="0" algn="just" rtl="0">
              <a:lnSpc>
                <a:spcPct val="100000"/>
              </a:lnSpc>
              <a:spcBef>
                <a:spcPts val="0"/>
              </a:spcBef>
              <a:spcAft>
                <a:spcPts val="0"/>
              </a:spcAft>
              <a:buNone/>
            </a:pPr>
            <a:r>
              <a:rPr lang="en-GB" b="1" dirty="0">
                <a:solidFill>
                  <a:schemeClr val="accent1"/>
                </a:solidFill>
                <a:latin typeface="Corbel" pitchFamily="34" charset="0"/>
                <a:ea typeface="Corbel"/>
                <a:cs typeface="Corbel"/>
                <a:sym typeface="Corbel"/>
              </a:rPr>
              <a:t>Image Classification:</a:t>
            </a:r>
            <a:endParaRPr b="1">
              <a:solidFill>
                <a:schemeClr val="accent1"/>
              </a:solidFill>
              <a:latin typeface="Corbel" pitchFamily="34" charset="0"/>
              <a:ea typeface="Corbel"/>
              <a:cs typeface="Corbel"/>
              <a:sym typeface="Corbel"/>
            </a:endParaRPr>
          </a:p>
          <a:p>
            <a:pPr marL="0" lvl="0" indent="0" algn="just" rtl="0">
              <a:lnSpc>
                <a:spcPct val="100000"/>
              </a:lnSpc>
              <a:spcBef>
                <a:spcPts val="0"/>
              </a:spcBef>
              <a:spcAft>
                <a:spcPts val="0"/>
              </a:spcAft>
              <a:buNone/>
            </a:pPr>
            <a:r>
              <a:rPr lang="en-GB" dirty="0">
                <a:solidFill>
                  <a:schemeClr val="accent1"/>
                </a:solidFill>
                <a:latin typeface="Corbel" pitchFamily="34" charset="0"/>
                <a:ea typeface="Corbel"/>
                <a:cs typeface="Corbel"/>
                <a:sym typeface="Corbel"/>
              </a:rPr>
              <a:t>To perform image classification using deep computer vision with convolutional neural network is one of the best approach. The goal of our convolutional neural networks is to classify and detect images or specific objects from within the image. The following are some of the CNN architectures:</a:t>
            </a:r>
            <a:endParaRPr>
              <a:solidFill>
                <a:schemeClr val="accent1"/>
              </a:solidFill>
              <a:latin typeface="Corbel" pitchFamily="34" charset="0"/>
              <a:ea typeface="Corbel"/>
              <a:cs typeface="Corbel"/>
              <a:sym typeface="Corbel"/>
            </a:endParaRPr>
          </a:p>
          <a:p>
            <a:pPr marL="457200" lvl="0" indent="-323850" algn="just" rtl="0">
              <a:lnSpc>
                <a:spcPct val="100000"/>
              </a:lnSpc>
              <a:spcBef>
                <a:spcPts val="0"/>
              </a:spcBef>
              <a:spcAft>
                <a:spcPts val="0"/>
              </a:spcAft>
              <a:buClr>
                <a:schemeClr val="accent1"/>
              </a:buClr>
              <a:buSzPts val="1500"/>
              <a:buFont typeface="Corbel"/>
              <a:buChar char="●"/>
            </a:pPr>
            <a:r>
              <a:rPr lang="en-GB" dirty="0">
                <a:solidFill>
                  <a:schemeClr val="accent1"/>
                </a:solidFill>
                <a:latin typeface="Corbel" pitchFamily="34" charset="0"/>
                <a:ea typeface="Corbel"/>
                <a:cs typeface="Corbel"/>
                <a:sym typeface="Corbel"/>
              </a:rPr>
              <a:t>Residual Network or </a:t>
            </a:r>
            <a:r>
              <a:rPr lang="en-GB" dirty="0" smtClean="0">
                <a:solidFill>
                  <a:schemeClr val="accent1"/>
                </a:solidFill>
                <a:latin typeface="Corbel" pitchFamily="34" charset="0"/>
                <a:ea typeface="Corbel"/>
                <a:cs typeface="Corbel"/>
                <a:sym typeface="Corbel"/>
              </a:rPr>
              <a:t>ResNet152 v2</a:t>
            </a:r>
            <a:endParaRPr>
              <a:solidFill>
                <a:schemeClr val="accent1"/>
              </a:solidFill>
              <a:latin typeface="Corbel" pitchFamily="34" charset="0"/>
              <a:ea typeface="Corbel"/>
              <a:cs typeface="Corbel"/>
              <a:sym typeface="Corbel"/>
            </a:endParaRPr>
          </a:p>
          <a:p>
            <a:pPr marL="457200" lvl="0" indent="-323850" algn="just" rtl="0">
              <a:lnSpc>
                <a:spcPct val="100000"/>
              </a:lnSpc>
              <a:spcBef>
                <a:spcPts val="0"/>
              </a:spcBef>
              <a:spcAft>
                <a:spcPts val="0"/>
              </a:spcAft>
              <a:buClr>
                <a:schemeClr val="accent1"/>
              </a:buClr>
              <a:buSzPts val="1500"/>
              <a:buFont typeface="Corbel"/>
              <a:buChar char="●"/>
            </a:pPr>
            <a:r>
              <a:rPr lang="en-GB" dirty="0">
                <a:solidFill>
                  <a:schemeClr val="accent1"/>
                </a:solidFill>
                <a:latin typeface="Corbel" pitchFamily="34" charset="0"/>
                <a:ea typeface="Corbel"/>
                <a:cs typeface="Corbel"/>
                <a:sym typeface="Corbel"/>
              </a:rPr>
              <a:t>XceptionNet</a:t>
            </a:r>
            <a:endParaRPr>
              <a:solidFill>
                <a:schemeClr val="accent1"/>
              </a:solidFill>
              <a:latin typeface="Corbel" pitchFamily="34" charset="0"/>
              <a:ea typeface="Corbel"/>
              <a:cs typeface="Corbel"/>
              <a:sym typeface="Corbel"/>
            </a:endParaRPr>
          </a:p>
          <a:p>
            <a:pPr marL="457200" lvl="0" indent="-323850" algn="just" rtl="0">
              <a:lnSpc>
                <a:spcPct val="100000"/>
              </a:lnSpc>
              <a:spcBef>
                <a:spcPts val="0"/>
              </a:spcBef>
              <a:spcAft>
                <a:spcPts val="0"/>
              </a:spcAft>
              <a:buClr>
                <a:schemeClr val="accent1"/>
              </a:buClr>
              <a:buSzPts val="1500"/>
              <a:buFont typeface="Corbel"/>
              <a:buChar char="●"/>
            </a:pPr>
            <a:r>
              <a:rPr lang="en-GB" dirty="0">
                <a:solidFill>
                  <a:schemeClr val="accent1"/>
                </a:solidFill>
                <a:latin typeface="Corbel" pitchFamily="34" charset="0"/>
                <a:ea typeface="Corbel"/>
                <a:cs typeface="Corbel"/>
                <a:sym typeface="Corbel"/>
              </a:rPr>
              <a:t>InceptionNet</a:t>
            </a:r>
            <a:endParaRPr>
              <a:solidFill>
                <a:schemeClr val="accent1"/>
              </a:solidFill>
              <a:latin typeface="Corbel" pitchFamily="34" charset="0"/>
              <a:ea typeface="Corbel"/>
              <a:cs typeface="Corbel"/>
              <a:sym typeface="Corbel"/>
            </a:endParaRPr>
          </a:p>
          <a:p>
            <a:pPr marL="0" lvl="0" indent="0" algn="just" rtl="0">
              <a:lnSpc>
                <a:spcPct val="100000"/>
              </a:lnSpc>
              <a:spcBef>
                <a:spcPts val="0"/>
              </a:spcBef>
              <a:spcAft>
                <a:spcPts val="0"/>
              </a:spcAft>
              <a:buNone/>
            </a:pPr>
            <a:endParaRPr lang="en-IN" dirty="0" smtClean="0">
              <a:solidFill>
                <a:schemeClr val="accent1"/>
              </a:solidFill>
              <a:latin typeface="Corbel" pitchFamily="34" charset="0"/>
              <a:ea typeface="Corbel"/>
              <a:cs typeface="Corbel"/>
              <a:sym typeface="Corbel"/>
            </a:endParaRPr>
          </a:p>
          <a:p>
            <a:pPr marL="0" lvl="0" indent="0" algn="just" rtl="0">
              <a:lnSpc>
                <a:spcPct val="100000"/>
              </a:lnSpc>
              <a:spcBef>
                <a:spcPts val="0"/>
              </a:spcBef>
              <a:spcAft>
                <a:spcPts val="0"/>
              </a:spcAft>
              <a:buNone/>
            </a:pPr>
            <a:r>
              <a:rPr lang="en-IN" b="1" dirty="0" smtClean="0">
                <a:solidFill>
                  <a:schemeClr val="accent1"/>
                </a:solidFill>
                <a:latin typeface="Corbel" pitchFamily="34" charset="0"/>
                <a:ea typeface="Corbel"/>
                <a:cs typeface="Corbel"/>
                <a:sym typeface="Corbel"/>
              </a:rPr>
              <a:t>Integration of object detection and image classification </a:t>
            </a:r>
          </a:p>
          <a:p>
            <a:pPr marL="0" lvl="0" indent="0" algn="just" rtl="0">
              <a:lnSpc>
                <a:spcPct val="100000"/>
              </a:lnSpc>
              <a:spcBef>
                <a:spcPts val="0"/>
              </a:spcBef>
              <a:spcAft>
                <a:spcPts val="0"/>
              </a:spcAft>
              <a:buNone/>
            </a:pPr>
            <a:endParaRPr lang="en-IN" b="1" dirty="0" smtClean="0">
              <a:solidFill>
                <a:schemeClr val="accent1"/>
              </a:solidFill>
              <a:latin typeface="Corbel" pitchFamily="34" charset="0"/>
              <a:ea typeface="Corbel"/>
              <a:cs typeface="Corbel"/>
              <a:sym typeface="Corbel"/>
            </a:endParaRPr>
          </a:p>
          <a:p>
            <a:pPr marL="0" lvl="0" indent="0" algn="just" rtl="0">
              <a:lnSpc>
                <a:spcPct val="100000"/>
              </a:lnSpc>
              <a:spcBef>
                <a:spcPts val="0"/>
              </a:spcBef>
              <a:spcAft>
                <a:spcPts val="0"/>
              </a:spcAft>
              <a:buNone/>
            </a:pPr>
            <a:r>
              <a:rPr lang="en-IN" b="1" dirty="0" smtClean="0">
                <a:solidFill>
                  <a:schemeClr val="accent1"/>
                </a:solidFill>
                <a:latin typeface="Corbel" pitchFamily="34" charset="0"/>
                <a:ea typeface="Corbel"/>
                <a:cs typeface="Corbel"/>
                <a:sym typeface="Corbel"/>
              </a:rPr>
              <a:t>Conversion of model to  .</a:t>
            </a:r>
            <a:r>
              <a:rPr lang="en-IN" b="1" dirty="0" err="1" smtClean="0">
                <a:solidFill>
                  <a:schemeClr val="accent1"/>
                </a:solidFill>
                <a:latin typeface="Corbel" pitchFamily="34" charset="0"/>
                <a:ea typeface="Corbel"/>
                <a:cs typeface="Corbel"/>
                <a:sym typeface="Corbel"/>
              </a:rPr>
              <a:t>tflite</a:t>
            </a:r>
            <a:endParaRPr lang="en-IN" b="1" dirty="0" smtClean="0">
              <a:solidFill>
                <a:schemeClr val="accent1"/>
              </a:solidFill>
              <a:latin typeface="Corbel" pitchFamily="34" charset="0"/>
              <a:ea typeface="Corbel"/>
              <a:cs typeface="Corbel"/>
              <a:sym typeface="Corbel"/>
            </a:endParaRPr>
          </a:p>
          <a:p>
            <a:pPr marL="0" lvl="0" indent="0" algn="just" rtl="0">
              <a:lnSpc>
                <a:spcPct val="100000"/>
              </a:lnSpc>
              <a:spcBef>
                <a:spcPts val="0"/>
              </a:spcBef>
              <a:spcAft>
                <a:spcPts val="0"/>
              </a:spcAft>
              <a:buNone/>
            </a:pPr>
            <a:endParaRPr>
              <a:solidFill>
                <a:schemeClr val="accent1"/>
              </a:solidFill>
              <a:latin typeface="Corbel" pitchFamily="34" charset="0"/>
              <a:ea typeface="Corbel"/>
              <a:cs typeface="Corbel"/>
              <a:sym typeface="Corbel"/>
            </a:endParaRPr>
          </a:p>
          <a:p>
            <a:pPr marL="0" lvl="0" indent="0" algn="just" rtl="0">
              <a:lnSpc>
                <a:spcPct val="100000"/>
              </a:lnSpc>
              <a:spcBef>
                <a:spcPts val="0"/>
              </a:spcBef>
              <a:spcAft>
                <a:spcPts val="0"/>
              </a:spcAft>
              <a:buNone/>
            </a:pPr>
            <a:r>
              <a:rPr lang="en-GB" b="1" dirty="0">
                <a:solidFill>
                  <a:schemeClr val="accent1"/>
                </a:solidFill>
                <a:latin typeface="Corbel" pitchFamily="34" charset="0"/>
                <a:ea typeface="Corbel"/>
                <a:cs typeface="Corbel"/>
                <a:sym typeface="Corbel"/>
              </a:rPr>
              <a:t>Speech to Text:</a:t>
            </a:r>
            <a:endParaRPr b="1">
              <a:solidFill>
                <a:schemeClr val="accent1"/>
              </a:solidFill>
              <a:latin typeface="Corbel" pitchFamily="34" charset="0"/>
              <a:ea typeface="Corbel"/>
              <a:cs typeface="Corbel"/>
              <a:sym typeface="Corbel"/>
            </a:endParaRPr>
          </a:p>
          <a:p>
            <a:pPr marL="0" lvl="0" indent="0" algn="just" rtl="0">
              <a:lnSpc>
                <a:spcPct val="100000"/>
              </a:lnSpc>
              <a:spcBef>
                <a:spcPts val="0"/>
              </a:spcBef>
              <a:spcAft>
                <a:spcPts val="0"/>
              </a:spcAft>
              <a:buNone/>
            </a:pPr>
            <a:r>
              <a:rPr lang="en-GB" dirty="0">
                <a:solidFill>
                  <a:schemeClr val="accent1"/>
                </a:solidFill>
                <a:latin typeface="Corbel" pitchFamily="34" charset="0"/>
                <a:ea typeface="Corbel"/>
                <a:cs typeface="Corbel"/>
                <a:sym typeface="Corbel"/>
              </a:rPr>
              <a:t>To convert  speech to text </a:t>
            </a:r>
            <a:r>
              <a:rPr lang="en-GB" dirty="0" err="1">
                <a:solidFill>
                  <a:schemeClr val="accent1"/>
                </a:solidFill>
                <a:latin typeface="Corbel" pitchFamily="34" charset="0"/>
                <a:ea typeface="Corbel"/>
                <a:cs typeface="Corbel"/>
                <a:sym typeface="Corbel"/>
              </a:rPr>
              <a:t>speech_to_text</a:t>
            </a:r>
            <a:r>
              <a:rPr lang="en-GB" dirty="0">
                <a:solidFill>
                  <a:schemeClr val="accent1"/>
                </a:solidFill>
                <a:latin typeface="Corbel" pitchFamily="34" charset="0"/>
                <a:ea typeface="Corbel"/>
                <a:cs typeface="Corbel"/>
                <a:sym typeface="Corbel"/>
              </a:rPr>
              <a:t> plugin will be used.</a:t>
            </a:r>
            <a:endParaRPr>
              <a:solidFill>
                <a:schemeClr val="accent1"/>
              </a:solidFill>
              <a:latin typeface="Corbel" pitchFamily="34" charset="0"/>
              <a:ea typeface="Corbel"/>
              <a:cs typeface="Corbel"/>
              <a:sym typeface="Corbe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IN" dirty="0" smtClean="0"/>
              <a:t>Detailed Design</a:t>
            </a:r>
            <a:endParaRPr/>
          </a:p>
        </p:txBody>
      </p:sp>
      <p:sp>
        <p:nvSpPr>
          <p:cNvPr id="96" name="Google Shape;96;p18"/>
          <p:cNvSpPr txBox="1">
            <a:spLocks noGrp="1"/>
          </p:cNvSpPr>
          <p:nvPr>
            <p:ph type="body" idx="2"/>
          </p:nvPr>
        </p:nvSpPr>
        <p:spPr>
          <a:xfrm>
            <a:off x="3121335" y="1505700"/>
            <a:ext cx="5710965" cy="30762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IN" sz="1400" dirty="0" smtClean="0">
                <a:solidFill>
                  <a:schemeClr val="tx1"/>
                </a:solidFill>
                <a:latin typeface="Corbel" pitchFamily="34" charset="0"/>
              </a:rPr>
              <a:t>Step 1: Image from the live camera stream will be reshaped and resolution will be reduced.</a:t>
            </a:r>
          </a:p>
          <a:p>
            <a:pPr marL="0" lvl="0" indent="0" algn="just" rtl="0">
              <a:spcBef>
                <a:spcPts val="0"/>
              </a:spcBef>
              <a:spcAft>
                <a:spcPts val="1200"/>
              </a:spcAft>
              <a:buNone/>
            </a:pPr>
            <a:r>
              <a:rPr lang="en-IN" sz="1400" dirty="0" smtClean="0">
                <a:solidFill>
                  <a:schemeClr val="tx1"/>
                </a:solidFill>
                <a:latin typeface="Corbel" pitchFamily="34" charset="0"/>
              </a:rPr>
              <a:t>Step 2: The processed image will be the input to yolov4 which further detects the hand and creates a bounding box.</a:t>
            </a:r>
          </a:p>
          <a:p>
            <a:pPr marL="0" lvl="0" indent="0" algn="just" rtl="0">
              <a:spcBef>
                <a:spcPts val="0"/>
              </a:spcBef>
              <a:spcAft>
                <a:spcPts val="1200"/>
              </a:spcAft>
              <a:buNone/>
            </a:pPr>
            <a:r>
              <a:rPr lang="en-IN" sz="1400" dirty="0" smtClean="0">
                <a:solidFill>
                  <a:schemeClr val="tx1"/>
                </a:solidFill>
                <a:latin typeface="Corbel" pitchFamily="34" charset="0"/>
              </a:rPr>
              <a:t>Step 3: Using the bounding box coordinates the image will be cropped.</a:t>
            </a:r>
          </a:p>
          <a:p>
            <a:pPr marL="0" lvl="0" indent="0" algn="just" rtl="0">
              <a:spcBef>
                <a:spcPts val="0"/>
              </a:spcBef>
              <a:spcAft>
                <a:spcPts val="1200"/>
              </a:spcAft>
              <a:buNone/>
            </a:pPr>
            <a:r>
              <a:rPr lang="en-IN" sz="1400" dirty="0" smtClean="0">
                <a:solidFill>
                  <a:schemeClr val="tx1"/>
                </a:solidFill>
                <a:latin typeface="Corbel" pitchFamily="34" charset="0"/>
              </a:rPr>
              <a:t>Step 4: Cropped image will then be given as input to ResNet for classifying the image.</a:t>
            </a:r>
          </a:p>
          <a:p>
            <a:pPr marL="0" lvl="0" indent="0" algn="just" rtl="0">
              <a:spcBef>
                <a:spcPts val="0"/>
              </a:spcBef>
              <a:spcAft>
                <a:spcPts val="1200"/>
              </a:spcAft>
              <a:buNone/>
            </a:pPr>
            <a:r>
              <a:rPr lang="en-IN" sz="1400" dirty="0" smtClean="0">
                <a:solidFill>
                  <a:schemeClr val="tx1"/>
                </a:solidFill>
                <a:latin typeface="Corbel" pitchFamily="34" charset="0"/>
              </a:rPr>
              <a:t>Step 5: The classes will be mapped to their labels.</a:t>
            </a:r>
          </a:p>
          <a:p>
            <a:pPr marL="0" lvl="0" indent="0" algn="just" rtl="0">
              <a:spcBef>
                <a:spcPts val="0"/>
              </a:spcBef>
              <a:spcAft>
                <a:spcPts val="1200"/>
              </a:spcAft>
              <a:buNone/>
            </a:pPr>
            <a:r>
              <a:rPr lang="en-IN" sz="1400" dirty="0" smtClean="0">
                <a:solidFill>
                  <a:schemeClr val="tx1"/>
                </a:solidFill>
                <a:latin typeface="Corbel" pitchFamily="34" charset="0"/>
              </a:rPr>
              <a:t>Step 6: The labels will be displayed on the screen.</a:t>
            </a:r>
            <a:endParaRPr sz="1400">
              <a:solidFill>
                <a:schemeClr val="tx1"/>
              </a:solidFill>
              <a:latin typeface="Corbel" pitchFamily="34" charset="0"/>
            </a:endParaRPr>
          </a:p>
        </p:txBody>
      </p:sp>
      <p:pic>
        <p:nvPicPr>
          <p:cNvPr id="5" name="Picture 4" descr="Screenshot (286).png"/>
          <p:cNvPicPr>
            <a:picLocks noChangeAspect="1"/>
          </p:cNvPicPr>
          <p:nvPr/>
        </p:nvPicPr>
        <p:blipFill>
          <a:blip r:embed="rId3"/>
          <a:stretch>
            <a:fillRect/>
          </a:stretch>
        </p:blipFill>
        <p:spPr>
          <a:xfrm>
            <a:off x="434838" y="1573032"/>
            <a:ext cx="2247230" cy="3042710"/>
          </a:xfrm>
          <a:prstGeom prst="rect">
            <a:avLst/>
          </a:prstGeom>
          <a:ln>
            <a:solidFill>
              <a:schemeClr val="accent1"/>
            </a:solid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2370</TotalTime>
  <Words>1220</Words>
  <PresentationFormat>On-screen Show (16:9)</PresentationFormat>
  <Paragraphs>169</Paragraphs>
  <Slides>28</Slides>
  <Notes>13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Merriweather</vt:lpstr>
      <vt:lpstr>Roboto</vt:lpstr>
      <vt:lpstr>Corbel</vt:lpstr>
      <vt:lpstr>Calibri</vt:lpstr>
      <vt:lpstr>Paradigm</vt:lpstr>
      <vt:lpstr>Group Id: 13</vt:lpstr>
      <vt:lpstr>Introduction</vt:lpstr>
      <vt:lpstr>Abstract</vt:lpstr>
      <vt:lpstr>Literature Survey</vt:lpstr>
      <vt:lpstr>Literature Survey</vt:lpstr>
      <vt:lpstr>Literature Survey</vt:lpstr>
      <vt:lpstr>Methodology</vt:lpstr>
      <vt:lpstr>Methodology</vt:lpstr>
      <vt:lpstr>Detailed Design</vt:lpstr>
      <vt:lpstr>Dataset</vt:lpstr>
      <vt:lpstr>Object Detection</vt:lpstr>
      <vt:lpstr>Object Detection</vt:lpstr>
      <vt:lpstr>Object Detection</vt:lpstr>
      <vt:lpstr>Image Classification</vt:lpstr>
      <vt:lpstr>Image Classification</vt:lpstr>
      <vt:lpstr>Image Classification</vt:lpstr>
      <vt:lpstr>Final Algorithm (YOLO v4 with ResNet152 v2)</vt:lpstr>
      <vt:lpstr>Tensorflow Lite results of final algorithm</vt:lpstr>
      <vt:lpstr>Performance Evaluation (Object Detection)</vt:lpstr>
      <vt:lpstr>Performance Evaluation (Image Classification)</vt:lpstr>
      <vt:lpstr>Application</vt:lpstr>
      <vt:lpstr>Test Cases</vt:lpstr>
      <vt:lpstr>Test Cases</vt:lpstr>
      <vt:lpstr>Test Cases</vt:lpstr>
      <vt:lpstr>Result Analysis and Conclusion</vt:lpstr>
      <vt:lpstr>Slide 26</vt:lpstr>
      <vt:lpstr>References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Id: 13</dc:title>
  <cp:lastModifiedBy>Windows User</cp:lastModifiedBy>
  <cp:revision>68</cp:revision>
  <dcterms:modified xsi:type="dcterms:W3CDTF">2021-06-14T05:10:38Z</dcterms:modified>
</cp:coreProperties>
</file>